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749" r:id="rId5"/>
    <p:sldMasterId id="2147483716" r:id="rId6"/>
    <p:sldMasterId id="2147483733" r:id="rId7"/>
    <p:sldMasterId id="2147483697" r:id="rId8"/>
  </p:sldMasterIdLst>
  <p:notesMasterIdLst>
    <p:notesMasterId r:id="rId18"/>
  </p:notesMasterIdLst>
  <p:handoutMasterIdLst>
    <p:handoutMasterId r:id="rId19"/>
  </p:handoutMasterIdLst>
  <p:sldIdLst>
    <p:sldId id="484" r:id="rId9"/>
    <p:sldId id="452" r:id="rId10"/>
    <p:sldId id="453" r:id="rId11"/>
    <p:sldId id="457" r:id="rId12"/>
    <p:sldId id="366" r:id="rId13"/>
    <p:sldId id="465" r:id="rId14"/>
    <p:sldId id="365" r:id="rId15"/>
    <p:sldId id="467" r:id="rId16"/>
    <p:sldId id="464" r:id="rId17"/>
  </p:sldIdLst>
  <p:sldSz cx="9144000" cy="5143500" type="screen16x9"/>
  <p:notesSz cx="6858000" cy="9144000"/>
  <p:custDataLst>
    <p:tags r:id="rId20"/>
  </p:custData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E9F"/>
    <a:srgbClr val="4B49A1"/>
    <a:srgbClr val="FFFFFF"/>
    <a:srgbClr val="FAC8BF"/>
    <a:srgbClr val="7D3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56" d="100"/>
          <a:sy n="156" d="100"/>
        </p:scale>
        <p:origin x="808"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Sprachen</c:v>
                </c:pt>
                <c:pt idx="1">
                  <c:v>Entwicklung von Methoden- oder Führungskompetenzen</c:v>
                </c:pt>
                <c:pt idx="2">
                  <c:v>IT-Themen</c:v>
                </c:pt>
                <c:pt idx="3">
                  <c:v>Soziale Kompetenzen (z. B. Selbstmanagement, Resilienz, Frustrationstoleranz, Veränderungsbereitschaft)</c:v>
                </c:pt>
                <c:pt idx="4">
                  <c:v>Fachbezogene Themen</c:v>
                </c:pt>
              </c:strCache>
            </c:strRef>
          </c:cat>
          <c:val>
            <c:numRef>
              <c:f>Tabelle1!$B$2:$B$6</c:f>
              <c:numCache>
                <c:formatCode>0%</c:formatCode>
                <c:ptCount val="5"/>
                <c:pt idx="0">
                  <c:v>0.19</c:v>
                </c:pt>
                <c:pt idx="1">
                  <c:v>0.28000000000000003</c:v>
                </c:pt>
                <c:pt idx="2">
                  <c:v>0.36</c:v>
                </c:pt>
                <c:pt idx="3">
                  <c:v>0.5</c:v>
                </c:pt>
                <c:pt idx="4">
                  <c:v>0.6</c:v>
                </c:pt>
              </c:numCache>
            </c:numRef>
          </c:val>
          <c:extLst>
            <c:ext xmlns:c16="http://schemas.microsoft.com/office/drawing/2014/chart" uri="{C3380CC4-5D6E-409C-BE32-E72D297353CC}">
              <c16:uniqueId val="{00000000-4BA0-45EB-A69A-B0E0069B4E49}"/>
            </c:ext>
          </c:extLst>
        </c:ser>
        <c:dLbls>
          <c:showLegendKey val="0"/>
          <c:showVal val="0"/>
          <c:showCatName val="0"/>
          <c:showSerName val="0"/>
          <c:showPercent val="0"/>
          <c:showBubbleSize val="0"/>
        </c:dLbls>
        <c:gapWidth val="182"/>
        <c:axId val="521911608"/>
        <c:axId val="521919808"/>
      </c:barChart>
      <c:catAx>
        <c:axId val="521911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BE"/>
          </a:p>
        </c:txPr>
        <c:crossAx val="521919808"/>
        <c:crosses val="autoZero"/>
        <c:auto val="1"/>
        <c:lblAlgn val="ctr"/>
        <c:lblOffset val="100"/>
        <c:noMultiLvlLbl val="0"/>
      </c:catAx>
      <c:valAx>
        <c:axId val="5219198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1911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Datenreihe 1</c:v>
                </c:pt>
              </c:strCache>
            </c:strRef>
          </c:tx>
          <c:dPt>
            <c:idx val="0"/>
            <c:bubble3D val="0"/>
            <c:spPr>
              <a:solidFill>
                <a:schemeClr val="accent1"/>
              </a:solidFill>
              <a:ln>
                <a:noFill/>
              </a:ln>
              <a:effectLst/>
            </c:spPr>
            <c:extLst>
              <c:ext xmlns:c16="http://schemas.microsoft.com/office/drawing/2014/chart" uri="{C3380CC4-5D6E-409C-BE32-E72D297353CC}">
                <c16:uniqueId val="{00000001-088A-4854-88A9-EA53B6167A48}"/>
              </c:ext>
            </c:extLst>
          </c:dPt>
          <c:dPt>
            <c:idx val="1"/>
            <c:bubble3D val="0"/>
            <c:spPr>
              <a:solidFill>
                <a:schemeClr val="accent2"/>
              </a:solidFill>
              <a:ln>
                <a:noFill/>
              </a:ln>
              <a:effectLst/>
            </c:spPr>
            <c:extLst>
              <c:ext xmlns:c16="http://schemas.microsoft.com/office/drawing/2014/chart" uri="{C3380CC4-5D6E-409C-BE32-E72D297353CC}">
                <c16:uniqueId val="{00000003-088A-4854-88A9-EA53B6167A48}"/>
              </c:ext>
            </c:extLst>
          </c:dPt>
          <c:dPt>
            <c:idx val="2"/>
            <c:bubble3D val="0"/>
            <c:spPr>
              <a:solidFill>
                <a:schemeClr val="accent3"/>
              </a:solidFill>
              <a:ln>
                <a:noFill/>
              </a:ln>
              <a:effectLst/>
            </c:spPr>
            <c:extLst>
              <c:ext xmlns:c16="http://schemas.microsoft.com/office/drawing/2014/chart" uri="{C3380CC4-5D6E-409C-BE32-E72D297353CC}">
                <c16:uniqueId val="{00000005-088A-4854-88A9-EA53B6167A48}"/>
              </c:ext>
            </c:extLst>
          </c:dPt>
          <c:dPt>
            <c:idx val="3"/>
            <c:bubble3D val="0"/>
            <c:spPr>
              <a:solidFill>
                <a:schemeClr val="accent4"/>
              </a:solidFill>
              <a:ln>
                <a:noFill/>
              </a:ln>
              <a:effectLst/>
            </c:spPr>
            <c:extLst>
              <c:ext xmlns:c16="http://schemas.microsoft.com/office/drawing/2014/chart" uri="{C3380CC4-5D6E-409C-BE32-E72D297353CC}">
                <c16:uniqueId val="{00000007-088A-4854-88A9-EA53B6167A48}"/>
              </c:ext>
            </c:extLst>
          </c:dPt>
          <c:dPt>
            <c:idx val="4"/>
            <c:bubble3D val="0"/>
            <c:spPr>
              <a:solidFill>
                <a:schemeClr val="accent5"/>
              </a:solidFill>
              <a:ln>
                <a:noFill/>
              </a:ln>
              <a:effectLst/>
            </c:spPr>
            <c:extLst>
              <c:ext xmlns:c16="http://schemas.microsoft.com/office/drawing/2014/chart" uri="{C3380CC4-5D6E-409C-BE32-E72D297353CC}">
                <c16:uniqueId val="{00000009-088A-4854-88A9-EA53B6167A4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Jobportale im Internet</c:v>
                </c:pt>
                <c:pt idx="1">
                  <c:v>eigene Unternehmenskanäle (z.B. Website)</c:v>
                </c:pt>
                <c:pt idx="2">
                  <c:v>Werbung durch eigene Mitarbeiter</c:v>
                </c:pt>
                <c:pt idx="3">
                  <c:v>Social-Media-Plattformen</c:v>
                </c:pt>
                <c:pt idx="4">
                  <c:v>Printmedien</c:v>
                </c:pt>
              </c:strCache>
            </c:strRef>
          </c:cat>
          <c:val>
            <c:numRef>
              <c:f>Tabelle1!$B$2:$B$6</c:f>
              <c:numCache>
                <c:formatCode>0%</c:formatCode>
                <c:ptCount val="5"/>
                <c:pt idx="0">
                  <c:v>0.63</c:v>
                </c:pt>
                <c:pt idx="1">
                  <c:v>0.53</c:v>
                </c:pt>
                <c:pt idx="2">
                  <c:v>0.47</c:v>
                </c:pt>
                <c:pt idx="3">
                  <c:v>0.35</c:v>
                </c:pt>
                <c:pt idx="4">
                  <c:v>0.28999999999999998</c:v>
                </c:pt>
              </c:numCache>
            </c:numRef>
          </c:val>
          <c:extLst>
            <c:ext xmlns:c16="http://schemas.microsoft.com/office/drawing/2014/chart" uri="{C3380CC4-5D6E-409C-BE32-E72D297353CC}">
              <c16:uniqueId val="{00000000-EDEB-4615-8A42-01B14D1F5DC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863429116913346"/>
          <c:y val="0.69805236274872817"/>
          <c:w val="0.84974773691085936"/>
          <c:h val="0.2490762398834720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Datenreihe 1</c:v>
                </c:pt>
              </c:strCache>
            </c:strRef>
          </c:tx>
          <c:dPt>
            <c:idx val="0"/>
            <c:bubble3D val="0"/>
            <c:spPr>
              <a:solidFill>
                <a:schemeClr val="accent1"/>
              </a:solidFill>
              <a:ln>
                <a:noFill/>
              </a:ln>
              <a:effectLst/>
            </c:spPr>
            <c:extLst>
              <c:ext xmlns:c16="http://schemas.microsoft.com/office/drawing/2014/chart" uri="{C3380CC4-5D6E-409C-BE32-E72D297353CC}">
                <c16:uniqueId val="{00000001-2596-4795-B895-DEC62EF1A808}"/>
              </c:ext>
            </c:extLst>
          </c:dPt>
          <c:dPt>
            <c:idx val="1"/>
            <c:bubble3D val="0"/>
            <c:spPr>
              <a:solidFill>
                <a:schemeClr val="accent2"/>
              </a:solidFill>
              <a:ln>
                <a:noFill/>
              </a:ln>
              <a:effectLst/>
            </c:spPr>
            <c:extLst>
              <c:ext xmlns:c16="http://schemas.microsoft.com/office/drawing/2014/chart" uri="{C3380CC4-5D6E-409C-BE32-E72D297353CC}">
                <c16:uniqueId val="{00000003-2596-4795-B895-DEC62EF1A808}"/>
              </c:ext>
            </c:extLst>
          </c:dPt>
          <c:dPt>
            <c:idx val="2"/>
            <c:bubble3D val="0"/>
            <c:spPr>
              <a:solidFill>
                <a:schemeClr val="accent3"/>
              </a:solidFill>
              <a:ln>
                <a:noFill/>
              </a:ln>
              <a:effectLst/>
            </c:spPr>
            <c:extLst>
              <c:ext xmlns:c16="http://schemas.microsoft.com/office/drawing/2014/chart" uri="{C3380CC4-5D6E-409C-BE32-E72D297353CC}">
                <c16:uniqueId val="{00000005-2596-4795-B895-DEC62EF1A808}"/>
              </c:ext>
            </c:extLst>
          </c:dPt>
          <c:dPt>
            <c:idx val="3"/>
            <c:bubble3D val="0"/>
            <c:spPr>
              <a:solidFill>
                <a:schemeClr val="accent4"/>
              </a:solidFill>
              <a:ln>
                <a:noFill/>
              </a:ln>
              <a:effectLst/>
            </c:spPr>
            <c:extLst>
              <c:ext xmlns:c16="http://schemas.microsoft.com/office/drawing/2014/chart" uri="{C3380CC4-5D6E-409C-BE32-E72D297353CC}">
                <c16:uniqueId val="{00000007-2596-4795-B895-DEC62EF1A80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B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regional</c:v>
                </c:pt>
                <c:pt idx="1">
                  <c:v>landesweit</c:v>
                </c:pt>
                <c:pt idx="2">
                  <c:v>EU-weit</c:v>
                </c:pt>
                <c:pt idx="3">
                  <c:v>weltweit</c:v>
                </c:pt>
              </c:strCache>
            </c:strRef>
          </c:cat>
          <c:val>
            <c:numRef>
              <c:f>Tabelle1!$B$2:$B$5</c:f>
              <c:numCache>
                <c:formatCode>0%</c:formatCode>
                <c:ptCount val="4"/>
                <c:pt idx="0">
                  <c:v>0.54</c:v>
                </c:pt>
                <c:pt idx="1">
                  <c:v>0.51</c:v>
                </c:pt>
                <c:pt idx="2">
                  <c:v>0.15</c:v>
                </c:pt>
                <c:pt idx="3">
                  <c:v>0.09</c:v>
                </c:pt>
              </c:numCache>
            </c:numRef>
          </c:val>
          <c:extLst>
            <c:ext xmlns:c16="http://schemas.microsoft.com/office/drawing/2014/chart" uri="{C3380CC4-5D6E-409C-BE32-E72D297353CC}">
              <c16:uniqueId val="{0000000A-2596-4795-B895-DEC62EF1A80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273769010401645"/>
          <c:y val="0.75214907459136049"/>
          <c:w val="0.70317432850743111"/>
          <c:h val="0.1444883874106986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3ABD18-1FA1-4337-9616-BF712987D4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7EED5B-323D-458E-A739-7B833D15C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D552B-7E32-45AC-A3F8-FBB0634FD5D6}" type="datetimeFigureOut">
              <a:rPr lang="en-US" smtClean="0"/>
              <a:t>6/17/20</a:t>
            </a:fld>
            <a:endParaRPr lang="en-US"/>
          </a:p>
        </p:txBody>
      </p:sp>
      <p:sp>
        <p:nvSpPr>
          <p:cNvPr id="4" name="Footer Placeholder 3">
            <a:extLst>
              <a:ext uri="{FF2B5EF4-FFF2-40B4-BE49-F238E27FC236}">
                <a16:creationId xmlns:a16="http://schemas.microsoft.com/office/drawing/2014/main" id="{DF880066-1FA8-476E-962D-0AEB5E1B4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48696A-0917-4B40-A8BA-95BE9E189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81D2F1-23BE-45C7-8533-9FA41E6B57FD}" type="slidenum">
              <a:rPr lang="en-US" smtClean="0"/>
              <a:t>‹#›</a:t>
            </a:fld>
            <a:endParaRPr lang="en-US"/>
          </a:p>
        </p:txBody>
      </p:sp>
    </p:spTree>
    <p:extLst>
      <p:ext uri="{BB962C8B-B14F-4D97-AF65-F5344CB8AC3E}">
        <p14:creationId xmlns:p14="http://schemas.microsoft.com/office/powerpoint/2010/main" val="417583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5F237-14B1-44F1-B50A-02795525D4BD}" type="datetimeFigureOut">
              <a:rPr lang="en-US" smtClean="0"/>
              <a:t>6/17/20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9EA6-10CF-4B84-A1CD-EB157AC13D65}" type="slidenum">
              <a:rPr lang="en-US" smtClean="0"/>
              <a:t>‹#›</a:t>
            </a:fld>
            <a:endParaRPr lang="en-US"/>
          </a:p>
        </p:txBody>
      </p:sp>
    </p:spTree>
    <p:extLst>
      <p:ext uri="{BB962C8B-B14F-4D97-AF65-F5344CB8AC3E}">
        <p14:creationId xmlns:p14="http://schemas.microsoft.com/office/powerpoint/2010/main" val="423581551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Beginnen möchte ich mit dem Thema „Bezahlung“ und hier vor allem mit der Frage: Welche Erwartungshaltung haben Arbeitnehmer, wenn es darum geht, wie sie bezahlt werden? Denn diese Erwartungshaltung hat sich – auch im Zusammenhang mit fortschreitender Digitalisierung im beruflichen wie auch privaten Umfeld – verändert. </a:t>
            </a:r>
          </a:p>
          <a:p>
            <a:endParaRPr lang="de-DE"/>
          </a:p>
          <a:p>
            <a:r>
              <a:rPr lang="de-DE"/>
              <a:t>So wie wir schon gar nicht mehr darüber nachdenken, wenn wir online einkaufen und bezahlen – so erwarten wir auch, dass wir auf eine Art bezahlt werden, die unseren Wünschen entspricht. </a:t>
            </a:r>
          </a:p>
          <a:p>
            <a:endParaRPr lang="de-DE"/>
          </a:p>
          <a:p>
            <a:r>
              <a:rPr lang="de-DE"/>
              <a:t>Dabei geht es vor allem um Zahlungsmethoden und Zahlungshäufigkeiten. Wir haben gerade neue Studienergebnisse bekommen (aus unserer weltweit durchgeführten Studie „The Workforce View 2020“, bei der über 30,000 Arbeitnehmer in 17 Ländern befragt wurden). Diese Ergebnisse zeigen unter anderem, dass die Hälfte aller Befragten es vorziehen würden, </a:t>
            </a:r>
            <a:r>
              <a:rPr lang="de-DE" u="sng"/>
              <a:t>nicht monatlich </a:t>
            </a:r>
            <a:r>
              <a:rPr lang="de-DE"/>
              <a:t>bezahlt zu werden. </a:t>
            </a:r>
          </a:p>
          <a:p>
            <a:endParaRPr lang="de-DE"/>
          </a:p>
          <a:p>
            <a:r>
              <a:rPr lang="de-DE"/>
              <a:t>Sie zeigen auch, dass die monatliche Bezahlung – die oft als „starr und veraltet“ wahrgenommen wird, für die meisten Unternehmen jedoch immer noch die Norm ist.</a:t>
            </a:r>
          </a:p>
          <a:p>
            <a:endParaRPr lang="de-DE"/>
          </a:p>
          <a:p>
            <a:r>
              <a:rPr lang="de-DE"/>
              <a:t>Arbeitgeber haben hier die Möglichkeit, sich positiv von anderen abzuheben. Was sie auch tun sollten, denn – und das zeigt ein Ergebnis aus einer anderen ADP-Studie („Future of Pay“, ADP, 2019): 72% der Mitarbeiter (in dem Fall wurden xxx befragt) sagen, dass die Optionen der Gehaltszahlung mit Einfluss darauf haben, ob sie ein Stellenangebot annehmen oder nicht. </a:t>
            </a:r>
          </a:p>
          <a:p>
            <a:endParaRPr lang="de-DE"/>
          </a:p>
          <a:p>
            <a:endParaRPr lang="de-DE"/>
          </a:p>
          <a:p>
            <a:r>
              <a:rPr lang="de-DE"/>
              <a:t>Man kann also sagen, dass Arbeitgeber nicht nur mit den sich entwickelnden Bedürfnissen Schritt halten müssen, sondern auch neue Lösungen für die Gehaltszahlung notwendig werden. Oder anders: Wer jetzt bei der Art der Bezahlung flexibel ist, wird in der Zukunft erfolgreicher sein.</a:t>
            </a:r>
          </a:p>
          <a:p>
            <a:endParaRPr lang="de-DE"/>
          </a:p>
          <a:p>
            <a:pPr defTabSz="914400" hangingPunct="1">
              <a:spcAft>
                <a:spcPts val="1200"/>
              </a:spcAft>
            </a:pPr>
            <a:r>
              <a:rPr lang="en-US" sz="1200" kern="1200" spc="-30">
                <a:solidFill>
                  <a:srgbClr val="222222"/>
                </a:solidFill>
                <a:latin typeface="Taub Sans"/>
                <a:ea typeface="+mn-ea"/>
                <a:cs typeface="+mn-cs"/>
              </a:rPr>
              <a:t>-------------------</a:t>
            </a:r>
          </a:p>
          <a:p>
            <a:pPr defTabSz="914400" hangingPunct="1">
              <a:spcAft>
                <a:spcPts val="1200"/>
              </a:spcAft>
            </a:pPr>
            <a:r>
              <a:rPr lang="en-US" sz="1200" kern="1200" spc="-30">
                <a:solidFill>
                  <a:srgbClr val="222222"/>
                </a:solidFill>
                <a:latin typeface="Taub Sans"/>
                <a:ea typeface="+mn-ea"/>
                <a:cs typeface="+mn-cs"/>
              </a:rPr>
              <a:t>Die </a:t>
            </a:r>
            <a:r>
              <a:rPr lang="en-US" sz="1200" kern="1200" spc="-30" err="1">
                <a:solidFill>
                  <a:srgbClr val="222222"/>
                </a:solidFill>
                <a:latin typeface="Taub Sans"/>
                <a:ea typeface="+mn-ea"/>
                <a:cs typeface="+mn-cs"/>
              </a:rPr>
              <a:t>digitale</a:t>
            </a:r>
            <a:r>
              <a:rPr lang="en-US" sz="1200" kern="1200" spc="-30">
                <a:solidFill>
                  <a:srgbClr val="222222"/>
                </a:solidFill>
                <a:latin typeface="Taub Sans"/>
                <a:ea typeface="+mn-ea"/>
                <a:cs typeface="+mn-cs"/>
              </a:rPr>
              <a:t> Transformation der </a:t>
            </a:r>
            <a:r>
              <a:rPr lang="en-US" sz="1200" kern="1200" spc="-30" err="1">
                <a:solidFill>
                  <a:srgbClr val="222222"/>
                </a:solidFill>
                <a:latin typeface="Taub Sans"/>
                <a:ea typeface="+mn-ea"/>
                <a:cs typeface="+mn-cs"/>
              </a:rPr>
              <a:t>Gehaltszahlung</a:t>
            </a:r>
            <a:endParaRPr lang="en-US" sz="1200" kern="1200" spc="-30">
              <a:solidFill>
                <a:srgbClr val="222222"/>
              </a:solidFill>
              <a:latin typeface="Taub Sans"/>
              <a:ea typeface="+mn-ea"/>
              <a:cs typeface="+mn-cs"/>
            </a:endParaRPr>
          </a:p>
          <a:p>
            <a:pPr marL="182563" indent="-182563" defTabSz="914400" hangingPunct="1">
              <a:spcAft>
                <a:spcPts val="1200"/>
              </a:spcAft>
              <a:buFont typeface="Arial" panose="020B0604020202020204" pitchFamily="34" charset="0"/>
              <a:buChar char="•"/>
            </a:pPr>
            <a:r>
              <a:rPr lang="en-US" sz="1200" kern="1200" spc="-30">
                <a:solidFill>
                  <a:srgbClr val="222222"/>
                </a:solidFill>
                <a:latin typeface="Taub Sans"/>
                <a:ea typeface="+mn-ea"/>
                <a:cs typeface="+mn-cs"/>
              </a:rPr>
              <a:t>Die Mitarbeiter </a:t>
            </a:r>
            <a:r>
              <a:rPr lang="en-US" sz="1200" kern="1200" spc="-30" err="1">
                <a:solidFill>
                  <a:srgbClr val="222222"/>
                </a:solidFill>
                <a:latin typeface="Taub Sans"/>
                <a:ea typeface="+mn-ea"/>
                <a:cs typeface="+mn-cs"/>
              </a:rPr>
              <a:t>erwarten</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heute</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dass</a:t>
            </a:r>
            <a:r>
              <a:rPr lang="en-US" sz="1200" kern="1200" spc="-30">
                <a:solidFill>
                  <a:srgbClr val="222222"/>
                </a:solidFill>
                <a:latin typeface="Taub Sans"/>
                <a:ea typeface="+mn-ea"/>
                <a:cs typeface="+mn-cs"/>
              </a:rPr>
              <a:t> die </a:t>
            </a:r>
            <a:r>
              <a:rPr lang="en-US" sz="1200" kern="1200" spc="-30" err="1">
                <a:solidFill>
                  <a:srgbClr val="D0271D"/>
                </a:solidFill>
                <a:latin typeface="Taub Sans"/>
                <a:ea typeface="+mn-ea"/>
                <a:cs typeface="+mn-cs"/>
              </a:rPr>
              <a:t>Bedürfnisse</a:t>
            </a:r>
            <a:r>
              <a:rPr lang="en-US" sz="1200" kern="1200" spc="-30">
                <a:solidFill>
                  <a:srgbClr val="222222"/>
                </a:solidFill>
                <a:latin typeface="Taub Sans"/>
                <a:ea typeface="+mn-ea"/>
                <a:cs typeface="+mn-cs"/>
              </a:rPr>
              <a:t> der Menschen – also </a:t>
            </a:r>
            <a:r>
              <a:rPr lang="en-US" sz="1200" kern="1200" spc="-30" err="1">
                <a:solidFill>
                  <a:srgbClr val="222222"/>
                </a:solidFill>
                <a:latin typeface="Taub Sans"/>
                <a:ea typeface="+mn-ea"/>
                <a:cs typeface="+mn-cs"/>
              </a:rPr>
              <a:t>ihre</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eigenen</a:t>
            </a:r>
            <a:r>
              <a:rPr lang="en-US" sz="1200" kern="1200" spc="-30">
                <a:solidFill>
                  <a:srgbClr val="222222"/>
                </a:solidFill>
                <a:latin typeface="Taub Sans"/>
                <a:ea typeface="+mn-ea"/>
                <a:cs typeface="+mn-cs"/>
              </a:rPr>
              <a:t> -  </a:t>
            </a:r>
            <a:r>
              <a:rPr lang="en-US" sz="1200" kern="1200" spc="-30" err="1">
                <a:solidFill>
                  <a:srgbClr val="222222"/>
                </a:solidFill>
                <a:latin typeface="Taub Sans"/>
                <a:ea typeface="+mn-ea"/>
                <a:cs typeface="+mn-cs"/>
              </a:rPr>
              <a:t>im</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Mittelpunkt</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stehen</a:t>
            </a:r>
            <a:r>
              <a:rPr lang="en-US" sz="1200" kern="1200" spc="-30">
                <a:solidFill>
                  <a:srgbClr val="222222"/>
                </a:solidFill>
                <a:latin typeface="Taub Sans"/>
                <a:ea typeface="+mn-ea"/>
                <a:cs typeface="+mn-cs"/>
              </a:rPr>
              <a:t>.</a:t>
            </a:r>
          </a:p>
          <a:p>
            <a:pPr marL="182563" indent="-182563" defTabSz="914400" hangingPunct="1">
              <a:spcAft>
                <a:spcPts val="1200"/>
              </a:spcAft>
              <a:buFont typeface="Arial" panose="020B0604020202020204" pitchFamily="34" charset="0"/>
              <a:buChar char="•"/>
            </a:pPr>
            <a:r>
              <a:rPr lang="en-US" sz="1200" kern="1200" spc="-30">
                <a:solidFill>
                  <a:srgbClr val="222222"/>
                </a:solidFill>
                <a:latin typeface="Taub Sans"/>
                <a:ea typeface="+mn-ea"/>
                <a:cs typeface="+mn-cs"/>
              </a:rPr>
              <a:t>Sie </a:t>
            </a:r>
            <a:r>
              <a:rPr lang="en-US" sz="1200" kern="1200" spc="-30" err="1">
                <a:solidFill>
                  <a:srgbClr val="222222"/>
                </a:solidFill>
                <a:latin typeface="Taub Sans"/>
                <a:ea typeface="+mn-ea"/>
                <a:cs typeface="+mn-cs"/>
              </a:rPr>
              <a:t>möchten</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im</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Rahmen</a:t>
            </a:r>
            <a:r>
              <a:rPr lang="en-US" sz="1200" kern="1200" spc="-30">
                <a:solidFill>
                  <a:srgbClr val="222222"/>
                </a:solidFill>
                <a:latin typeface="Taub Sans"/>
                <a:ea typeface="+mn-ea"/>
                <a:cs typeface="+mn-cs"/>
              </a:rPr>
              <a:t> der </a:t>
            </a:r>
            <a:r>
              <a:rPr lang="en-US" sz="1200" kern="1200" spc="-30" err="1">
                <a:solidFill>
                  <a:srgbClr val="222222"/>
                </a:solidFill>
                <a:latin typeface="Taub Sans"/>
                <a:ea typeface="+mn-ea"/>
                <a:cs typeface="+mn-cs"/>
              </a:rPr>
              <a:t>heute</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üblichen</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Zahlungsmethoden</a:t>
            </a:r>
            <a:r>
              <a:rPr lang="en-US" sz="1200" kern="1200" spc="-30">
                <a:solidFill>
                  <a:srgbClr val="222222"/>
                </a:solidFill>
                <a:latin typeface="Taub Sans"/>
                <a:ea typeface="+mn-ea"/>
                <a:cs typeface="+mn-cs"/>
              </a:rPr>
              <a:t> und </a:t>
            </a:r>
            <a:r>
              <a:rPr lang="en-US" sz="1200" kern="1200" spc="-30" err="1">
                <a:solidFill>
                  <a:srgbClr val="222222"/>
                </a:solidFill>
                <a:latin typeface="Taub Sans"/>
                <a:ea typeface="+mn-ea"/>
                <a:cs typeface="+mn-cs"/>
              </a:rPr>
              <a:t>Zahlungshäufigkeiten</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mehr</a:t>
            </a:r>
            <a:r>
              <a:rPr lang="en-US" sz="1200" kern="1200" spc="-30">
                <a:solidFill>
                  <a:srgbClr val="222222"/>
                </a:solidFill>
                <a:latin typeface="Taub Sans"/>
                <a:ea typeface="+mn-ea"/>
                <a:cs typeface="+mn-cs"/>
              </a:rPr>
              <a:t> </a:t>
            </a:r>
            <a:r>
              <a:rPr lang="en-US" sz="1200" kern="1200" spc="-30" err="1">
                <a:solidFill>
                  <a:srgbClr val="D0271D"/>
                </a:solidFill>
                <a:latin typeface="Taub Sans"/>
                <a:ea typeface="+mn-ea"/>
                <a:cs typeface="+mn-cs"/>
              </a:rPr>
              <a:t>Eigenverantwortung</a:t>
            </a:r>
            <a:r>
              <a:rPr lang="en-US" sz="1200" kern="1200" spc="-30">
                <a:solidFill>
                  <a:srgbClr val="222222"/>
                </a:solidFill>
                <a:latin typeface="Taub Sans"/>
                <a:ea typeface="+mn-ea"/>
                <a:cs typeface="+mn-cs"/>
              </a:rPr>
              <a:t>.</a:t>
            </a:r>
          </a:p>
          <a:p>
            <a:pPr marL="182563" indent="-182563" defTabSz="914400" hangingPunct="1">
              <a:spcAft>
                <a:spcPts val="1200"/>
              </a:spcAft>
              <a:buFont typeface="Arial" panose="020B0604020202020204" pitchFamily="34" charset="0"/>
              <a:buChar char="•"/>
            </a:pPr>
            <a:r>
              <a:rPr lang="en-US" sz="1200" kern="1200" spc="-30">
                <a:solidFill>
                  <a:srgbClr val="222222"/>
                </a:solidFill>
                <a:latin typeface="Taub Sans"/>
                <a:ea typeface="+mn-ea"/>
                <a:cs typeface="+mn-cs"/>
              </a:rPr>
              <a:t>Die </a:t>
            </a:r>
            <a:r>
              <a:rPr lang="en-US" sz="1200" kern="1200" spc="-30" err="1">
                <a:solidFill>
                  <a:srgbClr val="222222"/>
                </a:solidFill>
                <a:latin typeface="Taub Sans"/>
                <a:ea typeface="+mn-ea"/>
                <a:cs typeface="+mn-cs"/>
              </a:rPr>
              <a:t>Gehaltszahlung</a:t>
            </a:r>
            <a:r>
              <a:rPr lang="en-US" sz="1200" kern="1200" spc="-30">
                <a:solidFill>
                  <a:srgbClr val="222222"/>
                </a:solidFill>
                <a:latin typeface="Taub Sans"/>
                <a:ea typeface="+mn-ea"/>
                <a:cs typeface="+mn-cs"/>
              </a:rPr>
              <a:t> hat </a:t>
            </a:r>
            <a:r>
              <a:rPr lang="en-US" sz="1200" kern="1200" spc="-30" err="1">
                <a:solidFill>
                  <a:srgbClr val="222222"/>
                </a:solidFill>
                <a:latin typeface="Taub Sans"/>
                <a:ea typeface="+mn-ea"/>
                <a:cs typeface="+mn-cs"/>
              </a:rPr>
              <a:t>eine</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große</a:t>
            </a:r>
            <a:r>
              <a:rPr lang="en-US" sz="1200" kern="1200" spc="-30">
                <a:solidFill>
                  <a:srgbClr val="222222"/>
                </a:solidFill>
                <a:latin typeface="Taub Sans"/>
                <a:ea typeface="+mn-ea"/>
                <a:cs typeface="+mn-cs"/>
              </a:rPr>
              <a:t> </a:t>
            </a:r>
            <a:r>
              <a:rPr lang="en-US" sz="1200" kern="1200" spc="-30" err="1">
                <a:solidFill>
                  <a:srgbClr val="D0271D"/>
                </a:solidFill>
                <a:latin typeface="Taub Sans"/>
                <a:ea typeface="+mn-ea"/>
                <a:cs typeface="+mn-cs"/>
              </a:rPr>
              <a:t>emotionale</a:t>
            </a:r>
            <a:r>
              <a:rPr lang="en-US" sz="1200" kern="1200" spc="-30">
                <a:solidFill>
                  <a:srgbClr val="D0271D"/>
                </a:solidFill>
                <a:latin typeface="Taub Sans"/>
                <a:ea typeface="+mn-ea"/>
                <a:cs typeface="+mn-cs"/>
              </a:rPr>
              <a:t> </a:t>
            </a:r>
            <a:r>
              <a:rPr lang="en-US" sz="1200" kern="1200" spc="-30" err="1">
                <a:solidFill>
                  <a:srgbClr val="D0271D"/>
                </a:solidFill>
                <a:latin typeface="Taub Sans"/>
                <a:ea typeface="+mn-ea"/>
                <a:cs typeface="+mn-cs"/>
              </a:rPr>
              <a:t>Tragweite</a:t>
            </a:r>
            <a:r>
              <a:rPr lang="en-US" sz="1200" kern="1200" spc="-30">
                <a:solidFill>
                  <a:srgbClr val="222222"/>
                </a:solidFill>
                <a:latin typeface="Taub Sans"/>
                <a:ea typeface="+mn-ea"/>
                <a:cs typeface="+mn-cs"/>
              </a:rPr>
              <a:t>.</a:t>
            </a:r>
          </a:p>
          <a:p>
            <a:pPr marL="182563" indent="-182563" defTabSz="914400" hangingPunct="1">
              <a:spcAft>
                <a:spcPts val="1200"/>
              </a:spcAft>
              <a:buFont typeface="Arial" panose="020B0604020202020204" pitchFamily="34" charset="0"/>
              <a:buChar char="•"/>
            </a:pPr>
            <a:r>
              <a:rPr lang="en-US" sz="1200" kern="1200" spc="-30">
                <a:solidFill>
                  <a:srgbClr val="222222"/>
                </a:solidFill>
                <a:latin typeface="Taub Sans"/>
                <a:ea typeface="+mn-ea"/>
                <a:cs typeface="+mn-cs"/>
              </a:rPr>
              <a:t>Die </a:t>
            </a:r>
            <a:r>
              <a:rPr lang="en-US" sz="1200" kern="1200" spc="-30" err="1">
                <a:solidFill>
                  <a:srgbClr val="222222"/>
                </a:solidFill>
                <a:latin typeface="Taub Sans"/>
                <a:ea typeface="+mn-ea"/>
                <a:cs typeface="+mn-cs"/>
              </a:rPr>
              <a:t>Arbeitswelt</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ändert</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sich</a:t>
            </a:r>
            <a:r>
              <a:rPr lang="en-US" sz="1200" kern="1200" spc="-30">
                <a:solidFill>
                  <a:srgbClr val="222222"/>
                </a:solidFill>
                <a:latin typeface="Taub Sans"/>
                <a:ea typeface="+mn-ea"/>
                <a:cs typeface="+mn-cs"/>
              </a:rPr>
              <a:t> schnell und die </a:t>
            </a:r>
            <a:r>
              <a:rPr lang="en-US" sz="1200" kern="1200" spc="-30" err="1">
                <a:solidFill>
                  <a:srgbClr val="222222"/>
                </a:solidFill>
                <a:latin typeface="Taub Sans"/>
                <a:ea typeface="+mn-ea"/>
                <a:cs typeface="+mn-cs"/>
              </a:rPr>
              <a:t>Arbeitgeber</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müssen</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mit</a:t>
            </a:r>
            <a:r>
              <a:rPr lang="en-US" sz="1200" kern="1200" spc="-30">
                <a:solidFill>
                  <a:srgbClr val="222222"/>
                </a:solidFill>
                <a:latin typeface="Taub Sans"/>
                <a:ea typeface="+mn-ea"/>
                <a:cs typeface="+mn-cs"/>
              </a:rPr>
              <a:t> den </a:t>
            </a:r>
            <a:r>
              <a:rPr lang="en-US" sz="1200" kern="1200" spc="-30" err="1">
                <a:solidFill>
                  <a:srgbClr val="222222"/>
                </a:solidFill>
                <a:latin typeface="Taub Sans"/>
                <a:ea typeface="+mn-ea"/>
                <a:cs typeface="+mn-cs"/>
              </a:rPr>
              <a:t>sich</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entwickelnden</a:t>
            </a:r>
            <a:r>
              <a:rPr lang="en-US" sz="1200" kern="1200" spc="-30">
                <a:solidFill>
                  <a:srgbClr val="222222"/>
                </a:solidFill>
                <a:latin typeface="Taub Sans"/>
                <a:ea typeface="+mn-ea"/>
                <a:cs typeface="+mn-cs"/>
              </a:rPr>
              <a:t> </a:t>
            </a:r>
            <a:r>
              <a:rPr lang="en-US" sz="1200" kern="1200" spc="-30" err="1">
                <a:solidFill>
                  <a:srgbClr val="222222"/>
                </a:solidFill>
                <a:latin typeface="Taub Sans"/>
                <a:ea typeface="+mn-ea"/>
                <a:cs typeface="+mn-cs"/>
              </a:rPr>
              <a:t>Bedürfnissen</a:t>
            </a:r>
            <a:r>
              <a:rPr lang="en-US" sz="1200" kern="1200" spc="-30">
                <a:solidFill>
                  <a:srgbClr val="222222"/>
                </a:solidFill>
                <a:latin typeface="Taub Sans"/>
                <a:ea typeface="+mn-ea"/>
                <a:cs typeface="+mn-cs"/>
              </a:rPr>
              <a:t> </a:t>
            </a:r>
            <a:r>
              <a:rPr lang="en-US" sz="1200" kern="1200" spc="-30" err="1">
                <a:solidFill>
                  <a:srgbClr val="D0271D"/>
                </a:solidFill>
                <a:latin typeface="Taub Sans"/>
                <a:ea typeface="+mn-ea"/>
                <a:cs typeface="+mn-cs"/>
              </a:rPr>
              <a:t>Schritt</a:t>
            </a:r>
            <a:r>
              <a:rPr lang="en-US" sz="1200" kern="1200" spc="-30">
                <a:solidFill>
                  <a:srgbClr val="D0271D"/>
                </a:solidFill>
                <a:latin typeface="Taub Sans"/>
                <a:ea typeface="+mn-ea"/>
                <a:cs typeface="+mn-cs"/>
              </a:rPr>
              <a:t> </a:t>
            </a:r>
            <a:r>
              <a:rPr lang="en-US" sz="1200" kern="1200" spc="-30" err="1">
                <a:solidFill>
                  <a:srgbClr val="D0271D"/>
                </a:solidFill>
                <a:latin typeface="Taub Sans"/>
                <a:ea typeface="+mn-ea"/>
                <a:cs typeface="+mn-cs"/>
              </a:rPr>
              <a:t>halten</a:t>
            </a:r>
            <a:r>
              <a:rPr lang="en-US" sz="1200" kern="1200" spc="-30">
                <a:solidFill>
                  <a:srgbClr val="222222"/>
                </a:solidFill>
                <a:latin typeface="Taub Sans"/>
                <a:ea typeface="+mn-ea"/>
                <a:cs typeface="+mn-cs"/>
              </a:rPr>
              <a:t>.</a:t>
            </a:r>
          </a:p>
          <a:p>
            <a:pPr marL="182563" indent="-182563" defTabSz="914400" hangingPunct="1">
              <a:spcAft>
                <a:spcPts val="1200"/>
              </a:spcAft>
              <a:buFont typeface="Arial" panose="020B0604020202020204" pitchFamily="34" charset="0"/>
              <a:buChar char="•"/>
            </a:pPr>
            <a:endParaRPr lang="en-US" sz="1200" kern="1200" spc="-30">
              <a:solidFill>
                <a:srgbClr val="222222"/>
              </a:solidFill>
              <a:latin typeface="Taub Sans"/>
              <a:ea typeface="+mn-ea"/>
              <a:cs typeface="+mn-cs"/>
            </a:endParaRPr>
          </a:p>
          <a:p>
            <a:endParaRPr lang="de-DE"/>
          </a:p>
        </p:txBody>
      </p:sp>
      <p:sp>
        <p:nvSpPr>
          <p:cNvPr id="4" name="Foliennummernplatzhalter 3"/>
          <p:cNvSpPr>
            <a:spLocks noGrp="1"/>
          </p:cNvSpPr>
          <p:nvPr>
            <p:ph type="sldNum" sz="quarter" idx="5"/>
          </p:nvPr>
        </p:nvSpPr>
        <p:spPr/>
        <p:txBody>
          <a:bodyPr/>
          <a:lstStyle/>
          <a:p>
            <a:fld id="{C2389EA6-10CF-4B84-A1CD-EB157AC13D65}" type="slidenum">
              <a:rPr lang="en-US" smtClean="0"/>
              <a:t>2</a:t>
            </a:fld>
            <a:endParaRPr lang="en-US"/>
          </a:p>
        </p:txBody>
      </p:sp>
    </p:spTree>
    <p:extLst>
      <p:ext uri="{BB962C8B-B14F-4D97-AF65-F5344CB8AC3E}">
        <p14:creationId xmlns:p14="http://schemas.microsoft.com/office/powerpoint/2010/main" val="311012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71% der Arbeitnehmer sind ganz optimistisch und gehen davon aus, dass ihre Arbeitgeber – oder Arbeitgeber generell – in den nächsten zehn Jahren bisher noch nicht dagewesene Bezahlungsmethoden anbieten werden.</a:t>
            </a:r>
          </a:p>
          <a:p>
            <a:endParaRPr lang="de-DE"/>
          </a:p>
          <a:p>
            <a:r>
              <a:rPr lang="de-DE"/>
              <a:t>Mehr als die Hälfte (58%) der europäischen Arbeitgeber sind sich auch vollkommen bewusst, dass sie die Zahlungsmethoden anpassen müssen, um wettbewerbsfähig zu bleiben.</a:t>
            </a:r>
          </a:p>
          <a:p>
            <a:endParaRPr lang="de-DE"/>
          </a:p>
          <a:p>
            <a:r>
              <a:rPr lang="de-DE"/>
              <a:t>Und 64% der europäischen Arbeitgeber sehen die Gehaltszahlung als „unternehmenskritisch“. Wenn wir an dieser Stelle nochmal auf den Titel der heutigen Veranstaltung zurückkommen und wie wichtig die sichere Fortführung der Unternehmensprozesse in Krisenzeiten ist – dann wird ganz klar, dass dem HR-Bereich eine riesige Verantwortung zukommt. Wir haben in den letzten Wochen oft den Begriff „systemrelevant“ gehört. Übertragen auf unseren Kontext kann man sicherlich sagen, dass die Gehaltszahlung für Unternehmen in Krisenzeiten systemrelevant ist.</a:t>
            </a:r>
          </a:p>
          <a:p>
            <a:endParaRPr lang="de-DE"/>
          </a:p>
        </p:txBody>
      </p:sp>
      <p:sp>
        <p:nvSpPr>
          <p:cNvPr id="4" name="Foliennummernplatzhalter 3"/>
          <p:cNvSpPr>
            <a:spLocks noGrp="1"/>
          </p:cNvSpPr>
          <p:nvPr>
            <p:ph type="sldNum" sz="quarter" idx="5"/>
          </p:nvPr>
        </p:nvSpPr>
        <p:spPr/>
        <p:txBody>
          <a:bodyPr/>
          <a:lstStyle/>
          <a:p>
            <a:fld id="{C2389EA6-10CF-4B84-A1CD-EB157AC13D65}" type="slidenum">
              <a:rPr lang="en-US" smtClean="0"/>
              <a:t>3</a:t>
            </a:fld>
            <a:endParaRPr lang="en-US"/>
          </a:p>
        </p:txBody>
      </p:sp>
    </p:spTree>
    <p:extLst>
      <p:ext uri="{BB962C8B-B14F-4D97-AF65-F5344CB8AC3E}">
        <p14:creationId xmlns:p14="http://schemas.microsoft.com/office/powerpoint/2010/main" val="194961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spcAft>
                <a:spcPts val="1500"/>
              </a:spcAft>
            </a:pPr>
            <a:r>
              <a:rPr lang="en-GB" sz="1200" spc="-10" err="1">
                <a:solidFill>
                  <a:srgbClr val="222222"/>
                </a:solidFill>
                <a:latin typeface="Taub Sans" pitchFamily="2" charset="0"/>
                <a:ea typeface="Taub Sans" pitchFamily="2" charset="0"/>
              </a:rPr>
              <a:t>Lassen</a:t>
            </a:r>
            <a:r>
              <a:rPr lang="en-GB" sz="1200" spc="-10">
                <a:solidFill>
                  <a:srgbClr val="222222"/>
                </a:solidFill>
                <a:latin typeface="Taub Sans" pitchFamily="2" charset="0"/>
                <a:ea typeface="Taub Sans" pitchFamily="2" charset="0"/>
              </a:rPr>
              <a:t> Sie </a:t>
            </a:r>
            <a:r>
              <a:rPr lang="en-GB" sz="1200" spc="-10" err="1">
                <a:solidFill>
                  <a:srgbClr val="222222"/>
                </a:solidFill>
                <a:latin typeface="Taub Sans" pitchFamily="2" charset="0"/>
                <a:ea typeface="Taub Sans" pitchFamily="2" charset="0"/>
              </a:rPr>
              <a:t>mich</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nochmal</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zusammenfassen</a:t>
            </a:r>
            <a:r>
              <a:rPr lang="en-GB" sz="1200" spc="-10">
                <a:solidFill>
                  <a:srgbClr val="222222"/>
                </a:solidFill>
                <a:latin typeface="Taub Sans" pitchFamily="2" charset="0"/>
                <a:ea typeface="Taub Sans" pitchFamily="2" charset="0"/>
              </a:rPr>
              <a:t>:</a:t>
            </a:r>
          </a:p>
          <a:p>
            <a:pPr marL="182563" lvl="0" indent="-182563">
              <a:spcAft>
                <a:spcPts val="1500"/>
              </a:spcAft>
              <a:buFont typeface="Arial" panose="020B0604020202020204" pitchFamily="34" charset="0"/>
              <a:buChar char="•"/>
            </a:pPr>
            <a:r>
              <a:rPr lang="en-GB" sz="1200" spc="-10">
                <a:solidFill>
                  <a:srgbClr val="222222"/>
                </a:solidFill>
                <a:latin typeface="Taub Sans" pitchFamily="2" charset="0"/>
                <a:ea typeface="Taub Sans" pitchFamily="2" charset="0"/>
              </a:rPr>
              <a:t>Nur </a:t>
            </a:r>
            <a:r>
              <a:rPr lang="en-GB" sz="1200" spc="-10" err="1">
                <a:solidFill>
                  <a:srgbClr val="222222"/>
                </a:solidFill>
                <a:latin typeface="Taub Sans" pitchFamily="2" charset="0"/>
                <a:ea typeface="Taub Sans" pitchFamily="2" charset="0"/>
              </a:rPr>
              <a:t>wenige</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Unternehmen</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nutzen</a:t>
            </a:r>
            <a:r>
              <a:rPr lang="en-GB" sz="1200" spc="-10">
                <a:solidFill>
                  <a:srgbClr val="222222"/>
                </a:solidFill>
                <a:latin typeface="Taub Sans" pitchFamily="2" charset="0"/>
                <a:ea typeface="Taub Sans" pitchFamily="2" charset="0"/>
              </a:rPr>
              <a:t> </a:t>
            </a:r>
            <a:r>
              <a:rPr lang="en-GB" sz="1200" spc="-10">
                <a:solidFill>
                  <a:srgbClr val="CF271D"/>
                </a:solidFill>
                <a:latin typeface="Taub Sans" pitchFamily="2" charset="0"/>
                <a:ea typeface="Taub Sans" pitchFamily="2" charset="0"/>
              </a:rPr>
              <a:t>die </a:t>
            </a:r>
            <a:r>
              <a:rPr lang="en-GB" sz="1200" spc="-10" err="1">
                <a:solidFill>
                  <a:srgbClr val="CF271D"/>
                </a:solidFill>
                <a:latin typeface="Taub Sans" pitchFamily="2" charset="0"/>
                <a:ea typeface="Taub Sans" pitchFamily="2" charset="0"/>
              </a:rPr>
              <a:t>Vorzüge</a:t>
            </a:r>
            <a:r>
              <a:rPr lang="en-GB" sz="1200" spc="-10">
                <a:solidFill>
                  <a:srgbClr val="CF271D"/>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alternativer</a:t>
            </a:r>
            <a:r>
              <a:rPr lang="en-GB" sz="1200" spc="-10">
                <a:solidFill>
                  <a:srgbClr val="CF271D"/>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Zahlungsmethoden</a:t>
            </a:r>
            <a:r>
              <a:rPr lang="en-GB" sz="1200" spc="-10">
                <a:solidFill>
                  <a:srgbClr val="222222"/>
                </a:solidFill>
                <a:latin typeface="Taub Sans" pitchFamily="2" charset="0"/>
                <a:ea typeface="Taub Sans" pitchFamily="2" charset="0"/>
              </a:rPr>
              <a:t>. </a:t>
            </a:r>
          </a:p>
          <a:p>
            <a:pPr marL="182563" lvl="0" indent="-182563">
              <a:spcAft>
                <a:spcPts val="1500"/>
              </a:spcAft>
              <a:buFont typeface="Arial" panose="020B0604020202020204" pitchFamily="34" charset="0"/>
              <a:buChar char="•"/>
            </a:pPr>
            <a:r>
              <a:rPr lang="en-GB" sz="1200" spc="-10">
                <a:solidFill>
                  <a:srgbClr val="222222"/>
                </a:solidFill>
                <a:latin typeface="Taub Sans" pitchFamily="2" charset="0"/>
                <a:ea typeface="Taub Sans" pitchFamily="2" charset="0"/>
              </a:rPr>
              <a:t>Die </a:t>
            </a:r>
            <a:r>
              <a:rPr lang="en-GB" sz="1200" spc="-10" err="1">
                <a:solidFill>
                  <a:srgbClr val="222222"/>
                </a:solidFill>
                <a:latin typeface="Taub Sans" pitchFamily="2" charset="0"/>
                <a:ea typeface="Taub Sans" pitchFamily="2" charset="0"/>
              </a:rPr>
              <a:t>Arbeitnehmer</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erwarten</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zunehmend</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einen</a:t>
            </a:r>
            <a:r>
              <a:rPr lang="en-GB" sz="1200" spc="-10">
                <a:solidFill>
                  <a:srgbClr val="222222"/>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schnelleren</a:t>
            </a:r>
            <a:r>
              <a:rPr lang="en-GB" sz="1200" spc="-10">
                <a:solidFill>
                  <a:srgbClr val="CF271D"/>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Zugriff</a:t>
            </a:r>
            <a:r>
              <a:rPr lang="en-GB" sz="1200" spc="-10">
                <a:solidFill>
                  <a:srgbClr val="CF271D"/>
                </a:solidFill>
                <a:latin typeface="Taub Sans" pitchFamily="2" charset="0"/>
                <a:ea typeface="Taub Sans" pitchFamily="2" charset="0"/>
              </a:rPr>
              <a:t> auf </a:t>
            </a:r>
            <a:r>
              <a:rPr lang="en-GB" sz="1200" spc="-10" err="1">
                <a:solidFill>
                  <a:srgbClr val="CF271D"/>
                </a:solidFill>
                <a:latin typeface="Taub Sans" pitchFamily="2" charset="0"/>
                <a:ea typeface="Taub Sans" pitchFamily="2" charset="0"/>
              </a:rPr>
              <a:t>ihr</a:t>
            </a:r>
            <a:r>
              <a:rPr lang="en-GB" sz="1200" spc="-10">
                <a:solidFill>
                  <a:srgbClr val="CF271D"/>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Gehalt</a:t>
            </a:r>
            <a:r>
              <a:rPr lang="en-GB" sz="1200" spc="-10">
                <a:solidFill>
                  <a:srgbClr val="CF271D"/>
                </a:solidFill>
                <a:latin typeface="Taub Sans" pitchFamily="2" charset="0"/>
                <a:ea typeface="Taub Sans" pitchFamily="2" charset="0"/>
              </a:rPr>
              <a:t> </a:t>
            </a:r>
            <a:r>
              <a:rPr lang="en-GB" sz="1200" spc="-10">
                <a:solidFill>
                  <a:srgbClr val="222222"/>
                </a:solidFill>
                <a:latin typeface="Taub Sans" pitchFamily="2" charset="0"/>
                <a:ea typeface="Taub Sans" pitchFamily="2" charset="0"/>
              </a:rPr>
              <a:t>und </a:t>
            </a:r>
            <a:r>
              <a:rPr lang="en-GB" sz="1200" spc="-10" err="1">
                <a:solidFill>
                  <a:srgbClr val="222222"/>
                </a:solidFill>
                <a:latin typeface="Taub Sans" pitchFamily="2" charset="0"/>
                <a:ea typeface="Taub Sans" pitchFamily="2" charset="0"/>
              </a:rPr>
              <a:t>andere</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Zahlungen</a:t>
            </a:r>
            <a:r>
              <a:rPr lang="en-GB" sz="1200" spc="-10">
                <a:solidFill>
                  <a:srgbClr val="222222"/>
                </a:solidFill>
                <a:latin typeface="Taub Sans" pitchFamily="2" charset="0"/>
                <a:ea typeface="Taub Sans" pitchFamily="2" charset="0"/>
              </a:rPr>
              <a:t>. Feste </a:t>
            </a:r>
            <a:r>
              <a:rPr lang="en-GB" sz="1200" spc="-10" err="1">
                <a:solidFill>
                  <a:srgbClr val="222222"/>
                </a:solidFill>
                <a:latin typeface="Taub Sans" pitchFamily="2" charset="0"/>
                <a:ea typeface="Taub Sans" pitchFamily="2" charset="0"/>
              </a:rPr>
              <a:t>Gehaltszahlungszyklen</a:t>
            </a:r>
            <a:r>
              <a:rPr lang="en-GB" sz="1200" spc="-10">
                <a:solidFill>
                  <a:srgbClr val="222222"/>
                </a:solidFill>
                <a:latin typeface="Taub Sans" pitchFamily="2" charset="0"/>
                <a:ea typeface="Taub Sans" pitchFamily="2" charset="0"/>
              </a:rPr>
              <a:t>, z. B. </a:t>
            </a:r>
            <a:r>
              <a:rPr lang="en-GB" sz="1200" spc="-10" err="1">
                <a:solidFill>
                  <a:srgbClr val="222222"/>
                </a:solidFill>
                <a:latin typeface="Taub Sans" pitchFamily="2" charset="0"/>
                <a:ea typeface="Taub Sans" pitchFamily="2" charset="0"/>
              </a:rPr>
              <a:t>monatlich</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sind</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nicht</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immer</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im</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Einklang</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mit</a:t>
            </a:r>
            <a:r>
              <a:rPr lang="en-GB" sz="1200" spc="-10">
                <a:solidFill>
                  <a:srgbClr val="222222"/>
                </a:solidFill>
                <a:latin typeface="Taub Sans" pitchFamily="2" charset="0"/>
                <a:ea typeface="Taub Sans" pitchFamily="2" charset="0"/>
              </a:rPr>
              <a:t> den </a:t>
            </a:r>
            <a:r>
              <a:rPr lang="en-GB" sz="1200" spc="-10" err="1">
                <a:solidFill>
                  <a:srgbClr val="222222"/>
                </a:solidFill>
                <a:latin typeface="Taub Sans" pitchFamily="2" charset="0"/>
                <a:ea typeface="Taub Sans" pitchFamily="2" charset="0"/>
              </a:rPr>
              <a:t>Zahlungsverpflichtungen</a:t>
            </a:r>
            <a:r>
              <a:rPr lang="en-GB" sz="1200" spc="-10">
                <a:solidFill>
                  <a:srgbClr val="222222"/>
                </a:solidFill>
                <a:latin typeface="Taub Sans" pitchFamily="2" charset="0"/>
                <a:ea typeface="Taub Sans" pitchFamily="2" charset="0"/>
              </a:rPr>
              <a:t> der </a:t>
            </a:r>
            <a:r>
              <a:rPr lang="en-GB" sz="1200" spc="-10" err="1">
                <a:solidFill>
                  <a:srgbClr val="222222"/>
                </a:solidFill>
                <a:latin typeface="Taub Sans" pitchFamily="2" charset="0"/>
                <a:ea typeface="Taub Sans" pitchFamily="2" charset="0"/>
              </a:rPr>
              <a:t>Arbeitnehmer</a:t>
            </a:r>
            <a:r>
              <a:rPr lang="en-GB" sz="1200" spc="-10">
                <a:solidFill>
                  <a:srgbClr val="222222"/>
                </a:solidFill>
                <a:latin typeface="Taub Sans" pitchFamily="2" charset="0"/>
                <a:ea typeface="Taub Sans" pitchFamily="2" charset="0"/>
              </a:rPr>
              <a:t>.</a:t>
            </a:r>
          </a:p>
          <a:p>
            <a:pPr marL="182563" marR="0" lvl="0" indent="-182563" algn="l" defTabSz="914378" rtl="0" eaLnBrk="1" fontAlgn="auto" latinLnBrk="0" hangingPunct="1">
              <a:lnSpc>
                <a:spcPct val="100000"/>
              </a:lnSpc>
              <a:spcBef>
                <a:spcPts val="0"/>
              </a:spcBef>
              <a:spcAft>
                <a:spcPts val="1500"/>
              </a:spcAft>
              <a:buClrTx/>
              <a:buSzTx/>
              <a:buFont typeface="Arial" panose="020B0604020202020204" pitchFamily="34" charset="0"/>
              <a:buChar char="•"/>
              <a:tabLst/>
              <a:defRPr/>
            </a:pPr>
            <a:r>
              <a:rPr lang="en-GB" sz="1200" spc="-10" err="1">
                <a:solidFill>
                  <a:srgbClr val="222222"/>
                </a:solidFill>
                <a:latin typeface="Taub Sans" pitchFamily="2" charset="0"/>
                <a:ea typeface="Taub Sans" pitchFamily="2" charset="0"/>
              </a:rPr>
              <a:t>Unternehmen</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sind</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zunehmend</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gezwungen</a:t>
            </a:r>
            <a:r>
              <a:rPr lang="en-GB" sz="1200" spc="-10">
                <a:solidFill>
                  <a:srgbClr val="222222"/>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flexiblere</a:t>
            </a:r>
            <a:r>
              <a:rPr lang="en-GB" sz="1200" spc="-10">
                <a:solidFill>
                  <a:srgbClr val="CF271D"/>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Zahlungshäufigkeiten</a:t>
            </a:r>
            <a:r>
              <a:rPr lang="en-GB" sz="1200" spc="-10">
                <a:solidFill>
                  <a:srgbClr val="CF271D"/>
                </a:solidFill>
                <a:latin typeface="Taub Sans" pitchFamily="2" charset="0"/>
                <a:ea typeface="Taub Sans" pitchFamily="2" charset="0"/>
              </a:rPr>
              <a:t> </a:t>
            </a:r>
            <a:r>
              <a:rPr lang="en-GB" sz="1200" spc="-10">
                <a:solidFill>
                  <a:srgbClr val="222222"/>
                </a:solidFill>
                <a:latin typeface="Taub Sans" pitchFamily="2" charset="0"/>
                <a:ea typeface="Taub Sans" pitchFamily="2" charset="0"/>
              </a:rPr>
              <a:t>und </a:t>
            </a:r>
            <a:r>
              <a:rPr lang="en-GB" sz="1200" spc="-10" err="1">
                <a:solidFill>
                  <a:srgbClr val="222222"/>
                </a:solidFill>
                <a:latin typeface="Taub Sans" pitchFamily="2" charset="0"/>
                <a:ea typeface="Taub Sans" pitchFamily="2" charset="0"/>
              </a:rPr>
              <a:t>schnellere</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Gehaltszahlungen</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anzubieten</a:t>
            </a:r>
            <a:r>
              <a:rPr lang="en-GB" sz="1200" spc="-10">
                <a:solidFill>
                  <a:srgbClr val="222222"/>
                </a:solidFill>
                <a:latin typeface="Taub Sans" pitchFamily="2" charset="0"/>
                <a:ea typeface="Taub Sans" pitchFamily="2" charset="0"/>
              </a:rPr>
              <a:t>.</a:t>
            </a:r>
          </a:p>
          <a:p>
            <a:pPr marL="182563" lvl="0" indent="-182563">
              <a:spcAft>
                <a:spcPts val="1500"/>
              </a:spcAft>
              <a:buFont typeface="Arial" panose="020B0604020202020204" pitchFamily="34" charset="0"/>
              <a:buChar char="•"/>
            </a:pPr>
            <a:r>
              <a:rPr lang="en-GB" sz="1200" spc="-10" err="1">
                <a:solidFill>
                  <a:srgbClr val="222222"/>
                </a:solidFill>
                <a:latin typeface="Taub Sans" pitchFamily="2" charset="0"/>
                <a:ea typeface="Taub Sans" pitchFamily="2" charset="0"/>
              </a:rPr>
              <a:t>Als</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Personalleiter</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oder</a:t>
            </a:r>
            <a:r>
              <a:rPr lang="en-GB" sz="1200" spc="-10">
                <a:solidFill>
                  <a:srgbClr val="222222"/>
                </a:solidFill>
                <a:latin typeface="Taub Sans" pitchFamily="2" charset="0"/>
                <a:ea typeface="Taub Sans" pitchFamily="2" charset="0"/>
              </a:rPr>
              <a:t> Leiter der </a:t>
            </a:r>
            <a:r>
              <a:rPr lang="en-GB" sz="1200" spc="-10" err="1">
                <a:solidFill>
                  <a:srgbClr val="222222"/>
                </a:solidFill>
                <a:latin typeface="Taub Sans" pitchFamily="2" charset="0"/>
                <a:ea typeface="Taub Sans" pitchFamily="2" charset="0"/>
              </a:rPr>
              <a:t>Finanzabteilung</a:t>
            </a:r>
            <a:r>
              <a:rPr lang="en-GB" sz="1200" spc="-10">
                <a:solidFill>
                  <a:srgbClr val="222222"/>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müssen</a:t>
            </a:r>
            <a:r>
              <a:rPr lang="en-GB" sz="1200" spc="-10">
                <a:solidFill>
                  <a:srgbClr val="222222"/>
                </a:solidFill>
                <a:latin typeface="Taub Sans" pitchFamily="2" charset="0"/>
                <a:ea typeface="Taub Sans" pitchFamily="2" charset="0"/>
              </a:rPr>
              <a:t> Sie </a:t>
            </a:r>
            <a:r>
              <a:rPr lang="en-GB" sz="1200" spc="-10" err="1">
                <a:solidFill>
                  <a:srgbClr val="222222"/>
                </a:solidFill>
                <a:latin typeface="Taub Sans" pitchFamily="2" charset="0"/>
                <a:ea typeface="Taub Sans" pitchFamily="2" charset="0"/>
              </a:rPr>
              <a:t>sich</a:t>
            </a:r>
            <a:r>
              <a:rPr lang="en-GB" sz="1200" spc="-10">
                <a:solidFill>
                  <a:srgbClr val="222222"/>
                </a:solidFill>
                <a:latin typeface="Taub Sans" pitchFamily="2" charset="0"/>
                <a:ea typeface="Taub Sans" pitchFamily="2" charset="0"/>
              </a:rPr>
              <a:t> auf die </a:t>
            </a:r>
            <a:r>
              <a:rPr lang="en-GB" sz="1200" spc="-10" err="1">
                <a:solidFill>
                  <a:srgbClr val="CF271D"/>
                </a:solidFill>
                <a:latin typeface="Taub Sans" pitchFamily="2" charset="0"/>
                <a:ea typeface="Taub Sans" pitchFamily="2" charset="0"/>
              </a:rPr>
              <a:t>Entwicklung</a:t>
            </a:r>
            <a:r>
              <a:rPr lang="en-GB" sz="1200" spc="-10">
                <a:solidFill>
                  <a:srgbClr val="CF271D"/>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digitaler</a:t>
            </a:r>
            <a:r>
              <a:rPr lang="en-GB" sz="1200" spc="-10">
                <a:solidFill>
                  <a:srgbClr val="CF271D"/>
                </a:solidFill>
                <a:latin typeface="Taub Sans" pitchFamily="2" charset="0"/>
                <a:ea typeface="Taub Sans" pitchFamily="2" charset="0"/>
              </a:rPr>
              <a:t> </a:t>
            </a:r>
            <a:r>
              <a:rPr lang="en-GB" sz="1200" spc="-10" err="1">
                <a:solidFill>
                  <a:srgbClr val="CF271D"/>
                </a:solidFill>
                <a:latin typeface="Taub Sans" pitchFamily="2" charset="0"/>
                <a:ea typeface="Taub Sans" pitchFamily="2" charset="0"/>
              </a:rPr>
              <a:t>Gehaltszahlungen</a:t>
            </a:r>
            <a:r>
              <a:rPr lang="en-GB" sz="1200" spc="-10">
                <a:solidFill>
                  <a:srgbClr val="CF271D"/>
                </a:solidFill>
                <a:latin typeface="Taub Sans" pitchFamily="2" charset="0"/>
                <a:ea typeface="Taub Sans" pitchFamily="2" charset="0"/>
              </a:rPr>
              <a:t> </a:t>
            </a:r>
            <a:r>
              <a:rPr lang="en-GB" sz="1200" spc="-10" err="1">
                <a:solidFill>
                  <a:srgbClr val="222222"/>
                </a:solidFill>
                <a:latin typeface="Taub Sans" pitchFamily="2" charset="0"/>
                <a:ea typeface="Taub Sans" pitchFamily="2" charset="0"/>
              </a:rPr>
              <a:t>vorbereiten</a:t>
            </a:r>
            <a:r>
              <a:rPr lang="en-GB" sz="1200" spc="-10">
                <a:solidFill>
                  <a:srgbClr val="222222"/>
                </a:solidFill>
                <a:latin typeface="Taub Sans" pitchFamily="2" charset="0"/>
                <a:ea typeface="Taub Sans" pitchFamily="2" charset="0"/>
              </a:rPr>
              <a:t>.</a:t>
            </a:r>
            <a:r>
              <a:rPr lang="es-ES" sz="1200" spc="-10">
                <a:solidFill>
                  <a:srgbClr val="222222"/>
                </a:solidFill>
                <a:latin typeface="Taub Sans" pitchFamily="2" charset="0"/>
                <a:ea typeface="Taub Sans" pitchFamily="2" charset="0"/>
              </a:rPr>
              <a:t> </a:t>
            </a:r>
          </a:p>
          <a:p>
            <a:endParaRPr lang="de-DE"/>
          </a:p>
          <a:p>
            <a:pPr>
              <a:spcAft>
                <a:spcPts val="1800"/>
              </a:spcAft>
            </a:pPr>
            <a:r>
              <a:rPr lang="de-DE" sz="1200"/>
              <a:t>Was sind mögliche nächste Schritte für Sie?</a:t>
            </a:r>
          </a:p>
          <a:p>
            <a:pPr marL="182563" marR="0" lvl="0" indent="-182563" algn="l" defTabSz="914378"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200" err="1">
                <a:solidFill>
                  <a:srgbClr val="222222"/>
                </a:solidFill>
                <a:latin typeface="Taub Sans" pitchFamily="2" charset="0"/>
                <a:ea typeface="Taub Sans" pitchFamily="2" charset="0"/>
              </a:rPr>
              <a:t>Verfolgen</a:t>
            </a:r>
            <a:r>
              <a:rPr lang="en-US" sz="1200">
                <a:solidFill>
                  <a:srgbClr val="222222"/>
                </a:solidFill>
                <a:latin typeface="Taub Sans" pitchFamily="2" charset="0"/>
                <a:ea typeface="Taub Sans" pitchFamily="2" charset="0"/>
              </a:rPr>
              <a:t> Sie die </a:t>
            </a:r>
            <a:r>
              <a:rPr lang="en-US" sz="1200" err="1">
                <a:solidFill>
                  <a:srgbClr val="222222"/>
                </a:solidFill>
                <a:latin typeface="Taub Sans" pitchFamily="2" charset="0"/>
                <a:ea typeface="Taub Sans" pitchFamily="2" charset="0"/>
              </a:rPr>
              <a:t>technologischen</a:t>
            </a:r>
            <a:r>
              <a:rPr lang="en-US" sz="1200">
                <a:solidFill>
                  <a:srgbClr val="222222"/>
                </a:solidFill>
                <a:latin typeface="Taub Sans" pitchFamily="2" charset="0"/>
                <a:ea typeface="Taub Sans" pitchFamily="2" charset="0"/>
              </a:rPr>
              <a:t> und </a:t>
            </a:r>
            <a:r>
              <a:rPr lang="en-US" sz="1200" err="1">
                <a:solidFill>
                  <a:srgbClr val="222222"/>
                </a:solidFill>
                <a:latin typeface="Taub Sans" pitchFamily="2" charset="0"/>
                <a:ea typeface="Taub Sans" pitchFamily="2" charset="0"/>
              </a:rPr>
              <a:t>demographischen</a:t>
            </a:r>
            <a:r>
              <a:rPr lang="en-US" sz="1200">
                <a:solidFill>
                  <a:srgbClr val="222222"/>
                </a:solidFill>
                <a:latin typeface="Taub Sans" pitchFamily="2" charset="0"/>
                <a:ea typeface="Taub Sans" pitchFamily="2" charset="0"/>
              </a:rPr>
              <a:t> </a:t>
            </a:r>
            <a:r>
              <a:rPr lang="en-US" sz="1200" err="1">
                <a:solidFill>
                  <a:srgbClr val="CF271D"/>
                </a:solidFill>
                <a:latin typeface="Taub Sans" pitchFamily="2" charset="0"/>
                <a:ea typeface="Taub Sans" pitchFamily="2" charset="0"/>
              </a:rPr>
              <a:t>Umbrüche</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Welche</a:t>
            </a:r>
            <a:r>
              <a:rPr lang="en-US" sz="1200">
                <a:solidFill>
                  <a:srgbClr val="222222"/>
                </a:solidFill>
                <a:latin typeface="Taub Sans" pitchFamily="2" charset="0"/>
                <a:ea typeface="Taub Sans" pitchFamily="2" charset="0"/>
              </a:rPr>
              <a:t> </a:t>
            </a:r>
            <a:r>
              <a:rPr lang="en-US" sz="1200" err="1">
                <a:solidFill>
                  <a:srgbClr val="CF271D"/>
                </a:solidFill>
                <a:latin typeface="Taub Sans" pitchFamily="2" charset="0"/>
                <a:ea typeface="Taub Sans" pitchFamily="2" charset="0"/>
              </a:rPr>
              <a:t>Auswirkungen</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haben</a:t>
            </a:r>
            <a:r>
              <a:rPr lang="en-US" sz="1200">
                <a:solidFill>
                  <a:srgbClr val="222222"/>
                </a:solidFill>
                <a:latin typeface="Taub Sans" pitchFamily="2" charset="0"/>
                <a:ea typeface="Taub Sans" pitchFamily="2" charset="0"/>
              </a:rPr>
              <a:t> die </a:t>
            </a:r>
            <a:r>
              <a:rPr lang="en-US" sz="1200" err="1">
                <a:solidFill>
                  <a:srgbClr val="222222"/>
                </a:solidFill>
                <a:latin typeface="Taub Sans" pitchFamily="2" charset="0"/>
                <a:ea typeface="Taub Sans" pitchFamily="2" charset="0"/>
              </a:rPr>
              <a:t>Entwicklungen</a:t>
            </a:r>
            <a:r>
              <a:rPr lang="en-US" sz="1200">
                <a:solidFill>
                  <a:srgbClr val="222222"/>
                </a:solidFill>
                <a:latin typeface="Taub Sans" pitchFamily="2" charset="0"/>
                <a:ea typeface="Taub Sans" pitchFamily="2" charset="0"/>
              </a:rPr>
              <a:t> auf die </a:t>
            </a:r>
            <a:r>
              <a:rPr lang="en-US" sz="1200" err="1">
                <a:solidFill>
                  <a:srgbClr val="222222"/>
                </a:solidFill>
                <a:latin typeface="Taub Sans" pitchFamily="2" charset="0"/>
                <a:ea typeface="Taub Sans" pitchFamily="2" charset="0"/>
              </a:rPr>
              <a:t>Personalabteilung</a:t>
            </a:r>
            <a:r>
              <a:rPr lang="en-US" sz="1200">
                <a:solidFill>
                  <a:srgbClr val="222222"/>
                </a:solidFill>
                <a:latin typeface="Taub Sans" pitchFamily="2" charset="0"/>
                <a:ea typeface="Taub Sans" pitchFamily="2" charset="0"/>
              </a:rPr>
              <a:t> und die </a:t>
            </a:r>
            <a:r>
              <a:rPr lang="en-US" sz="1200" err="1">
                <a:solidFill>
                  <a:srgbClr val="222222"/>
                </a:solidFill>
                <a:latin typeface="Taub Sans" pitchFamily="2" charset="0"/>
                <a:ea typeface="Taub Sans" pitchFamily="2" charset="0"/>
              </a:rPr>
              <a:t>Gehaltsabrechnung</a:t>
            </a:r>
            <a:r>
              <a:rPr lang="en-US" sz="1200">
                <a:solidFill>
                  <a:srgbClr val="222222"/>
                </a:solidFill>
                <a:latin typeface="Taub Sans" pitchFamily="2" charset="0"/>
                <a:ea typeface="Taub Sans" pitchFamily="2" charset="0"/>
              </a:rPr>
              <a:t>?</a:t>
            </a:r>
          </a:p>
          <a:p>
            <a:pPr marL="182563" lvl="0" indent="-182563">
              <a:spcAft>
                <a:spcPts val="1800"/>
              </a:spcAft>
              <a:buFont typeface="Arial" panose="020B0604020202020204" pitchFamily="34" charset="0"/>
              <a:buChar char="•"/>
            </a:pPr>
            <a:r>
              <a:rPr lang="en-US" sz="1200" err="1">
                <a:solidFill>
                  <a:srgbClr val="222222"/>
                </a:solidFill>
                <a:latin typeface="Taub Sans" pitchFamily="2" charset="0"/>
                <a:ea typeface="Taub Sans" pitchFamily="2" charset="0"/>
              </a:rPr>
              <a:t>Bewerten</a:t>
            </a:r>
            <a:r>
              <a:rPr lang="en-US" sz="1200">
                <a:solidFill>
                  <a:srgbClr val="222222"/>
                </a:solidFill>
                <a:latin typeface="Taub Sans" pitchFamily="2" charset="0"/>
                <a:ea typeface="Taub Sans" pitchFamily="2" charset="0"/>
              </a:rPr>
              <a:t> Sie die </a:t>
            </a:r>
            <a:r>
              <a:rPr lang="en-US" sz="1200" err="1">
                <a:solidFill>
                  <a:srgbClr val="CF271D"/>
                </a:solidFill>
                <a:latin typeface="Taub Sans" pitchFamily="2" charset="0"/>
                <a:ea typeface="Taub Sans" pitchFamily="2" charset="0"/>
              </a:rPr>
              <a:t>aktuelle</a:t>
            </a:r>
            <a:r>
              <a:rPr lang="en-US" sz="1200">
                <a:solidFill>
                  <a:srgbClr val="CF271D"/>
                </a:solidFill>
                <a:latin typeface="Taub Sans" pitchFamily="2" charset="0"/>
                <a:ea typeface="Taub Sans" pitchFamily="2" charset="0"/>
              </a:rPr>
              <a:t> </a:t>
            </a:r>
            <a:r>
              <a:rPr lang="en-US" sz="1200" err="1">
                <a:solidFill>
                  <a:srgbClr val="CF271D"/>
                </a:solidFill>
                <a:latin typeface="Taub Sans" pitchFamily="2" charset="0"/>
                <a:ea typeface="Taub Sans" pitchFamily="2" charset="0"/>
              </a:rPr>
              <a:t>Gehaltsabrechnung</a:t>
            </a:r>
            <a:r>
              <a:rPr lang="en-US" sz="1200">
                <a:solidFill>
                  <a:srgbClr val="CF271D"/>
                </a:solidFill>
                <a:latin typeface="Taub Sans" pitchFamily="2" charset="0"/>
                <a:ea typeface="Taub Sans" pitchFamily="2" charset="0"/>
              </a:rPr>
              <a:t> </a:t>
            </a:r>
            <a:r>
              <a:rPr lang="en-US" sz="1200">
                <a:solidFill>
                  <a:srgbClr val="222222"/>
                </a:solidFill>
                <a:latin typeface="Taub Sans" pitchFamily="2" charset="0"/>
                <a:ea typeface="Taub Sans" pitchFamily="2" charset="0"/>
              </a:rPr>
              <a:t>in </a:t>
            </a:r>
            <a:r>
              <a:rPr lang="en-US" sz="1200" err="1">
                <a:solidFill>
                  <a:srgbClr val="222222"/>
                </a:solidFill>
                <a:latin typeface="Taub Sans" pitchFamily="2" charset="0"/>
                <a:ea typeface="Taub Sans" pitchFamily="2" charset="0"/>
              </a:rPr>
              <a:t>Ihrem</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Unternehmen</a:t>
            </a:r>
            <a:r>
              <a:rPr lang="en-US" sz="1200">
                <a:solidFill>
                  <a:srgbClr val="222222"/>
                </a:solidFill>
                <a:latin typeface="Taub Sans" pitchFamily="2" charset="0"/>
                <a:ea typeface="Taub Sans" pitchFamily="2" charset="0"/>
              </a:rPr>
              <a:t> und </a:t>
            </a:r>
            <a:r>
              <a:rPr lang="en-US" sz="1200" err="1">
                <a:solidFill>
                  <a:srgbClr val="222222"/>
                </a:solidFill>
                <a:latin typeface="Taub Sans" pitchFamily="2" charset="0"/>
                <a:ea typeface="Taub Sans" pitchFamily="2" charset="0"/>
              </a:rPr>
              <a:t>wie</a:t>
            </a:r>
            <a:r>
              <a:rPr lang="en-US" sz="1200">
                <a:solidFill>
                  <a:srgbClr val="222222"/>
                </a:solidFill>
                <a:latin typeface="Taub Sans" pitchFamily="2" charset="0"/>
                <a:ea typeface="Taub Sans" pitchFamily="2" charset="0"/>
              </a:rPr>
              <a:t> Sie </a:t>
            </a:r>
            <a:r>
              <a:rPr lang="en-US" sz="1200" err="1">
                <a:solidFill>
                  <a:srgbClr val="222222"/>
                </a:solidFill>
                <a:latin typeface="Taub Sans" pitchFamily="2" charset="0"/>
                <a:ea typeface="Taub Sans" pitchFamily="2" charset="0"/>
              </a:rPr>
              <a:t>sich</a:t>
            </a:r>
            <a:r>
              <a:rPr lang="en-US" sz="1200">
                <a:solidFill>
                  <a:srgbClr val="222222"/>
                </a:solidFill>
                <a:latin typeface="Taub Sans" pitchFamily="2" charset="0"/>
                <a:ea typeface="Taub Sans" pitchFamily="2" charset="0"/>
              </a:rPr>
              <a:t> auf </a:t>
            </a:r>
            <a:r>
              <a:rPr lang="en-US" sz="1200" err="1">
                <a:solidFill>
                  <a:srgbClr val="222222"/>
                </a:solidFill>
                <a:latin typeface="Taub Sans" pitchFamily="2" charset="0"/>
                <a:ea typeface="Taub Sans" pitchFamily="2" charset="0"/>
              </a:rPr>
              <a:t>unkomplizierte</a:t>
            </a:r>
            <a:r>
              <a:rPr lang="en-US" sz="1200">
                <a:solidFill>
                  <a:srgbClr val="222222"/>
                </a:solidFill>
                <a:latin typeface="Taub Sans" pitchFamily="2" charset="0"/>
                <a:ea typeface="Taub Sans" pitchFamily="2" charset="0"/>
              </a:rPr>
              <a:t> Weise an die </a:t>
            </a:r>
            <a:r>
              <a:rPr lang="en-US" sz="1200" err="1">
                <a:solidFill>
                  <a:srgbClr val="222222"/>
                </a:solidFill>
                <a:latin typeface="Taub Sans" pitchFamily="2" charset="0"/>
                <a:ea typeface="Taub Sans" pitchFamily="2" charset="0"/>
              </a:rPr>
              <a:t>Veränderungen</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anpassen</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können</a:t>
            </a:r>
            <a:r>
              <a:rPr lang="en-US" sz="1200">
                <a:solidFill>
                  <a:srgbClr val="222222"/>
                </a:solidFill>
                <a:latin typeface="Taub Sans" pitchFamily="2" charset="0"/>
                <a:ea typeface="Taub Sans" pitchFamily="2" charset="0"/>
              </a:rPr>
              <a:t>. </a:t>
            </a:r>
          </a:p>
          <a:p>
            <a:pPr marL="182563" lvl="0" indent="-182563">
              <a:spcAft>
                <a:spcPts val="1800"/>
              </a:spcAft>
              <a:buFont typeface="Arial" panose="020B0604020202020204" pitchFamily="34" charset="0"/>
              <a:buChar char="•"/>
            </a:pPr>
            <a:r>
              <a:rPr lang="en-US" sz="1200">
                <a:solidFill>
                  <a:srgbClr val="222222"/>
                </a:solidFill>
                <a:latin typeface="Taub Sans" pitchFamily="2" charset="0"/>
                <a:ea typeface="Taub Sans" pitchFamily="2" charset="0"/>
              </a:rPr>
              <a:t>Wie </a:t>
            </a:r>
            <a:r>
              <a:rPr lang="en-US" sz="1200" err="1">
                <a:solidFill>
                  <a:srgbClr val="222222"/>
                </a:solidFill>
                <a:latin typeface="Taub Sans" pitchFamily="2" charset="0"/>
                <a:ea typeface="Taub Sans" pitchFamily="2" charset="0"/>
              </a:rPr>
              <a:t>halten</a:t>
            </a:r>
            <a:r>
              <a:rPr lang="en-US" sz="1200">
                <a:solidFill>
                  <a:srgbClr val="222222"/>
                </a:solidFill>
                <a:latin typeface="Taub Sans" pitchFamily="2" charset="0"/>
                <a:ea typeface="Taub Sans" pitchFamily="2" charset="0"/>
              </a:rPr>
              <a:t> Sie </a:t>
            </a:r>
            <a:r>
              <a:rPr lang="en-US" sz="1200" err="1">
                <a:solidFill>
                  <a:srgbClr val="222222"/>
                </a:solidFill>
                <a:latin typeface="Taub Sans" pitchFamily="2" charset="0"/>
                <a:ea typeface="Taub Sans" pitchFamily="2" charset="0"/>
              </a:rPr>
              <a:t>außerdem</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Schritt</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mit</a:t>
            </a:r>
            <a:r>
              <a:rPr lang="en-US" sz="1200">
                <a:solidFill>
                  <a:srgbClr val="222222"/>
                </a:solidFill>
                <a:latin typeface="Taub Sans" pitchFamily="2" charset="0"/>
                <a:ea typeface="Taub Sans" pitchFamily="2" charset="0"/>
              </a:rPr>
              <a:t> den </a:t>
            </a:r>
            <a:r>
              <a:rPr lang="en-US" sz="1200" err="1">
                <a:solidFill>
                  <a:srgbClr val="222222"/>
                </a:solidFill>
                <a:latin typeface="Taub Sans" pitchFamily="2" charset="0"/>
                <a:ea typeface="Taub Sans" pitchFamily="2" charset="0"/>
              </a:rPr>
              <a:t>sich</a:t>
            </a:r>
            <a:r>
              <a:rPr lang="en-US" sz="1200">
                <a:solidFill>
                  <a:srgbClr val="222222"/>
                </a:solidFill>
                <a:latin typeface="Taub Sans" pitchFamily="2" charset="0"/>
                <a:ea typeface="Taub Sans" pitchFamily="2" charset="0"/>
              </a:rPr>
              <a:t> </a:t>
            </a:r>
            <a:r>
              <a:rPr lang="en-US" sz="1200" err="1">
                <a:solidFill>
                  <a:srgbClr val="CF271D"/>
                </a:solidFill>
                <a:latin typeface="Taub Sans" pitchFamily="2" charset="0"/>
                <a:ea typeface="Taub Sans" pitchFamily="2" charset="0"/>
              </a:rPr>
              <a:t>ändernden</a:t>
            </a:r>
            <a:r>
              <a:rPr lang="en-US" sz="1200">
                <a:solidFill>
                  <a:srgbClr val="CF271D"/>
                </a:solidFill>
                <a:latin typeface="Taub Sans" pitchFamily="2" charset="0"/>
                <a:ea typeface="Taub Sans" pitchFamily="2" charset="0"/>
              </a:rPr>
              <a:t> </a:t>
            </a:r>
            <a:r>
              <a:rPr lang="en-US" sz="1200" err="1">
                <a:solidFill>
                  <a:srgbClr val="CF271D"/>
                </a:solidFill>
                <a:latin typeface="Taub Sans" pitchFamily="2" charset="0"/>
                <a:ea typeface="Taub Sans" pitchFamily="2" charset="0"/>
              </a:rPr>
              <a:t>Gesetzen</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Gerade</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wenn</a:t>
            </a:r>
            <a:r>
              <a:rPr lang="en-US" sz="1200">
                <a:solidFill>
                  <a:srgbClr val="222222"/>
                </a:solidFill>
                <a:latin typeface="Taub Sans" pitchFamily="2" charset="0"/>
                <a:ea typeface="Taub Sans" pitchFamily="2" charset="0"/>
              </a:rPr>
              <a:t> die Business-</a:t>
            </a:r>
            <a:r>
              <a:rPr lang="en-US" sz="1200" err="1">
                <a:solidFill>
                  <a:srgbClr val="222222"/>
                </a:solidFill>
                <a:latin typeface="Taub Sans" pitchFamily="2" charset="0"/>
                <a:ea typeface="Taub Sans" pitchFamily="2" charset="0"/>
              </a:rPr>
              <a:t>Kontinuität</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gefordert</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ist</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wie</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momentan</a:t>
            </a:r>
            <a:r>
              <a:rPr lang="en-US" sz="1200">
                <a:solidFill>
                  <a:srgbClr val="222222"/>
                </a:solidFill>
                <a:latin typeface="Taub Sans" pitchFamily="2" charset="0"/>
                <a:ea typeface="Taub Sans" pitchFamily="2" charset="0"/>
              </a:rPr>
              <a:t>. Auch </a:t>
            </a:r>
            <a:r>
              <a:rPr lang="en-US" sz="1200" err="1">
                <a:solidFill>
                  <a:srgbClr val="222222"/>
                </a:solidFill>
                <a:latin typeface="Taub Sans" pitchFamily="2" charset="0"/>
                <a:ea typeface="Taub Sans" pitchFamily="2" charset="0"/>
              </a:rPr>
              <a:t>wenn</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wir</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alle</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hoffen</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dass</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wir</a:t>
            </a:r>
            <a:r>
              <a:rPr lang="en-US" sz="1200">
                <a:solidFill>
                  <a:srgbClr val="222222"/>
                </a:solidFill>
                <a:latin typeface="Taub Sans" pitchFamily="2" charset="0"/>
                <a:ea typeface="Taub Sans" pitchFamily="2" charset="0"/>
              </a:rPr>
              <a:t> so </a:t>
            </a:r>
            <a:r>
              <a:rPr lang="en-US" sz="1200" err="1">
                <a:solidFill>
                  <a:srgbClr val="222222"/>
                </a:solidFill>
                <a:latin typeface="Taub Sans" pitchFamily="2" charset="0"/>
                <a:ea typeface="Taub Sans" pitchFamily="2" charset="0"/>
              </a:rPr>
              <a:t>etwas</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nicht</a:t>
            </a:r>
            <a:r>
              <a:rPr lang="en-US" sz="1200">
                <a:solidFill>
                  <a:srgbClr val="222222"/>
                </a:solidFill>
                <a:latin typeface="Taub Sans" pitchFamily="2" charset="0"/>
                <a:ea typeface="Taub Sans" pitchFamily="2" charset="0"/>
              </a:rPr>
              <a:t> so schnell </a:t>
            </a:r>
            <a:r>
              <a:rPr lang="en-US" sz="1200" err="1">
                <a:solidFill>
                  <a:srgbClr val="222222"/>
                </a:solidFill>
                <a:latin typeface="Taub Sans" pitchFamily="2" charset="0"/>
                <a:ea typeface="Taub Sans" pitchFamily="2" charset="0"/>
              </a:rPr>
              <a:t>noch</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einmal</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erleben</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müssen</a:t>
            </a:r>
            <a:r>
              <a:rPr lang="en-US" sz="1200">
                <a:solidFill>
                  <a:srgbClr val="222222"/>
                </a:solidFill>
                <a:latin typeface="Taub Sans" pitchFamily="2" charset="0"/>
                <a:ea typeface="Taub Sans" pitchFamily="2" charset="0"/>
              </a:rPr>
              <a:t>. Die Situation war </a:t>
            </a:r>
            <a:r>
              <a:rPr lang="en-US" sz="1200" err="1">
                <a:solidFill>
                  <a:srgbClr val="222222"/>
                </a:solidFill>
                <a:latin typeface="Taub Sans" pitchFamily="2" charset="0"/>
                <a:ea typeface="Taub Sans" pitchFamily="2" charset="0"/>
              </a:rPr>
              <a:t>eine</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klare</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Ausnahme</a:t>
            </a:r>
            <a:r>
              <a:rPr lang="en-US" sz="1200">
                <a:solidFill>
                  <a:srgbClr val="222222"/>
                </a:solidFill>
                <a:latin typeface="Taub Sans" pitchFamily="2" charset="0"/>
                <a:ea typeface="Taub Sans" pitchFamily="2" charset="0"/>
              </a:rPr>
              <a:t> – </a:t>
            </a:r>
            <a:r>
              <a:rPr lang="en-US" sz="1200" err="1">
                <a:solidFill>
                  <a:srgbClr val="222222"/>
                </a:solidFill>
                <a:latin typeface="Taub Sans" pitchFamily="2" charset="0"/>
                <a:ea typeface="Taub Sans" pitchFamily="2" charset="0"/>
              </a:rPr>
              <a:t>aber</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sie</a:t>
            </a:r>
            <a:r>
              <a:rPr lang="en-US" sz="1200">
                <a:solidFill>
                  <a:srgbClr val="222222"/>
                </a:solidFill>
                <a:latin typeface="Taub Sans" pitchFamily="2" charset="0"/>
                <a:ea typeface="Taub Sans" pitchFamily="2" charset="0"/>
              </a:rPr>
              <a:t> hat </a:t>
            </a:r>
            <a:r>
              <a:rPr lang="en-US" sz="1200" err="1">
                <a:solidFill>
                  <a:srgbClr val="222222"/>
                </a:solidFill>
                <a:latin typeface="Taub Sans" pitchFamily="2" charset="0"/>
                <a:ea typeface="Taub Sans" pitchFamily="2" charset="0"/>
              </a:rPr>
              <a:t>gezeigt</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wie</a:t>
            </a:r>
            <a:r>
              <a:rPr lang="en-US" sz="1200">
                <a:solidFill>
                  <a:srgbClr val="222222"/>
                </a:solidFill>
                <a:latin typeface="Taub Sans" pitchFamily="2" charset="0"/>
                <a:ea typeface="Taub Sans" pitchFamily="2" charset="0"/>
              </a:rPr>
              <a:t> schnell </a:t>
            </a:r>
            <a:r>
              <a:rPr lang="en-US" sz="1200" err="1">
                <a:solidFill>
                  <a:srgbClr val="222222"/>
                </a:solidFill>
                <a:latin typeface="Taub Sans" pitchFamily="2" charset="0"/>
                <a:ea typeface="Taub Sans" pitchFamily="2" charset="0"/>
              </a:rPr>
              <a:t>plötzlich</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alles</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gehen</a:t>
            </a:r>
            <a:r>
              <a:rPr lang="en-US" sz="1200">
                <a:solidFill>
                  <a:srgbClr val="222222"/>
                </a:solidFill>
                <a:latin typeface="Taub Sans" pitchFamily="2" charset="0"/>
                <a:ea typeface="Taub Sans" pitchFamily="2" charset="0"/>
              </a:rPr>
              <a:t> </a:t>
            </a:r>
            <a:r>
              <a:rPr lang="en-US" sz="1200" err="1">
                <a:solidFill>
                  <a:srgbClr val="222222"/>
                </a:solidFill>
                <a:latin typeface="Taub Sans" pitchFamily="2" charset="0"/>
                <a:ea typeface="Taub Sans" pitchFamily="2" charset="0"/>
              </a:rPr>
              <a:t>kann</a:t>
            </a:r>
            <a:r>
              <a:rPr lang="en-US" sz="1200">
                <a:solidFill>
                  <a:srgbClr val="222222"/>
                </a:solidFill>
                <a:latin typeface="Taub Sans" pitchFamily="2" charset="0"/>
                <a:ea typeface="Taub Sans" pitchFamily="2" charset="0"/>
              </a:rPr>
              <a:t>.</a:t>
            </a:r>
          </a:p>
          <a:p>
            <a:pPr marL="182563" lvl="0" indent="-182563">
              <a:spcAft>
                <a:spcPts val="1800"/>
              </a:spcAft>
              <a:buFont typeface="Arial" panose="020B0604020202020204" pitchFamily="34" charset="0"/>
              <a:buChar char="•"/>
            </a:pPr>
            <a:endParaRPr lang="en-US" sz="1200">
              <a:solidFill>
                <a:srgbClr val="222222"/>
              </a:solidFill>
              <a:latin typeface="Taub Sans" pitchFamily="2" charset="0"/>
              <a:ea typeface="Taub Sans" pitchFamily="2" charset="0"/>
            </a:endParaRPr>
          </a:p>
          <a:p>
            <a:pPr marL="0" marR="0" lvl="0" indent="0" algn="l" defTabSz="914378" rtl="0" eaLnBrk="1" fontAlgn="auto" latinLnBrk="0" hangingPunct="1">
              <a:lnSpc>
                <a:spcPct val="100000"/>
              </a:lnSpc>
              <a:spcBef>
                <a:spcPts val="0"/>
              </a:spcBef>
              <a:spcAft>
                <a:spcPts val="1800"/>
              </a:spcAft>
              <a:buClrTx/>
              <a:buSzTx/>
              <a:buFont typeface="Arial" panose="020B0604020202020204" pitchFamily="34" charset="0"/>
              <a:buNone/>
              <a:tabLst/>
              <a:defRPr/>
            </a:pPr>
            <a:r>
              <a:rPr lang="de-DE"/>
              <a:t>Nur ein kleiner Hinweis: Die wichtigsten Punkte, die man bei der Auswahl einer Payroll-Lösung generell beachten sollte, haben wir in einer Checkliste zusammengefasst.  Den Link dazu – so wie zu allen hier erwähnten Quellen finden Sie im Anhang („ADP Whitepaper Eine länderübergreifende Payroll-Lösung Ihr Wegweiser für globales Wachstum. „)</a:t>
            </a:r>
          </a:p>
          <a:p>
            <a:pPr marL="182563" lvl="0" indent="-182563">
              <a:spcAft>
                <a:spcPts val="1800"/>
              </a:spcAft>
              <a:buFont typeface="Arial" panose="020B0604020202020204" pitchFamily="34" charset="0"/>
              <a:buChar char="•"/>
            </a:pPr>
            <a:endParaRPr lang="en-US" sz="1200">
              <a:solidFill>
                <a:srgbClr val="222222"/>
              </a:solidFill>
              <a:latin typeface="Taub Sans" pitchFamily="2" charset="0"/>
              <a:ea typeface="Taub Sans" pitchFamily="2" charset="0"/>
            </a:endParaRPr>
          </a:p>
          <a:p>
            <a:pPr marL="182563" lvl="0" indent="-182563">
              <a:spcAft>
                <a:spcPts val="1800"/>
              </a:spcAft>
              <a:buFont typeface="Arial" panose="020B0604020202020204" pitchFamily="34" charset="0"/>
              <a:buChar char="•"/>
            </a:pPr>
            <a:endParaRPr lang="en-US" sz="1200">
              <a:solidFill>
                <a:srgbClr val="222222"/>
              </a:solidFill>
              <a:latin typeface="Taub Sans" pitchFamily="2" charset="0"/>
              <a:ea typeface="Taub Sans" pitchFamily="2" charset="0"/>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5"/>
          </p:nvPr>
        </p:nvSpPr>
        <p:spPr/>
        <p:txBody>
          <a:bodyPr/>
          <a:lstStyle/>
          <a:p>
            <a:fld id="{C2389EA6-10CF-4B84-A1CD-EB157AC13D65}" type="slidenum">
              <a:rPr lang="en-US" smtClean="0"/>
              <a:t>4</a:t>
            </a:fld>
            <a:endParaRPr lang="en-US"/>
          </a:p>
        </p:txBody>
      </p:sp>
    </p:spTree>
    <p:extLst>
      <p:ext uri="{BB962C8B-B14F-4D97-AF65-F5344CB8AC3E}">
        <p14:creationId xmlns:p14="http://schemas.microsoft.com/office/powerpoint/2010/main" val="174267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Schauen wir uns die zweite Fragestellung an: Welche Fähigkeiten sind zukünftig gefragt – was ist eventuell auch durch die durch Corona-verursachten Änderungen in den letzten Wochen besonders offensichtlich geworden? </a:t>
            </a:r>
          </a:p>
          <a:p>
            <a:r>
              <a:rPr lang="de-DE"/>
              <a:t>Und – als zweiter Teil dieses Unterthemas – wie finden Sie die passenden Mitarbeiter?</a:t>
            </a:r>
          </a:p>
          <a:p>
            <a:endParaRPr lang="de-DE"/>
          </a:p>
          <a:p>
            <a:r>
              <a:rPr lang="de-DE"/>
              <a:t>Auch hier möchte ich beginnen mit ein paar Ergebnissen aus der „Workforce View 2020“. Nur wenige Branchen waren in den letzten Jahren nicht von der digitalen Entwicklung betroffen, und auch die Art der Tätigkeiten, die die Mitarbeiter ausüben, und die dafür erforderlichen Fähigkeiten haben sich in der Folge dramatisch verändert. 95% der Befragten weltweit sind überzeugt davon, dass sie die nötigen Fähigkeiten haben, um in ihrem Beruf erfolgreich sein zu können. Jeder Dritte geht jedoch davon aus, dass seine aktuelle Rolle in fünf Jahren nicht mehr vorhanden sein wird.</a:t>
            </a:r>
          </a:p>
          <a:p>
            <a:endParaRPr lang="de-DE"/>
          </a:p>
          <a:p>
            <a:r>
              <a:rPr lang="de-DE"/>
              <a:t>Wichtig besonders für die HR-Verantwortlichen: 2 von 5 Mitarbeitern haben vor, mindestens fünf Jahre lang bei ihrem derzeitigen Arbeitgeber zu bleiben. Jeder 7. möchte sogar sein gesamtes  Berufsleben dort verbringen. Und das  – so hat es Jutta Rump, eine unserer Gastrednerinnen bei einer anderen Veranstaltung, mal auf den Punkt gebracht: „In der VUCA-Welt, in der sich alle fünf Minuten etwas ändert und neue Impulse gesetzt werden“.</a:t>
            </a:r>
          </a:p>
          <a:p>
            <a:endParaRPr lang="de-DE"/>
          </a:p>
          <a:p>
            <a:r>
              <a:rPr lang="de-DE"/>
              <a:t>Interessant bei diesem Thema ist auch, das knapp ein Drittel (27%) der Arbeitnehmer in Europa Karriere machen wollen – also mehr Verantwortung, mehr Autonomie und/oder eine höhere Position anstreben.</a:t>
            </a:r>
          </a:p>
          <a:p>
            <a:endParaRPr lang="de-DE"/>
          </a:p>
          <a:p>
            <a:r>
              <a:rPr lang="de-DE"/>
              <a:t>Was bedeutet das für HR und für Unternehmen? </a:t>
            </a:r>
          </a:p>
          <a:p>
            <a:r>
              <a:rPr lang="de-DE"/>
              <a:t>An der Stelle sehen wir besonders gerade die Auswirkungen von Corona. Die Arbeitgeber stehen vor der kritischen Herausforderung, die positive Einstellung ihrer Belegschaft in einer Zeit großer Unsicherheit aufrechtzuerhalten. HR-Teams haben dabei eine zentrale Rolle, wenn es darum geht,  die Arbeitsmoral aufrechtzuerhalten und die Rahmenbedingungen anzupassen. Rollen und Qualifikationsanforderungen ändern sich noch schneller, das Arbeitsumfeld wird radikal umgewälzt und ganze Industriezweige sind einem beispiellosen neuen Druck ausgesetzt.</a:t>
            </a:r>
          </a:p>
          <a:p>
            <a:endParaRPr lang="de-DE"/>
          </a:p>
          <a:p>
            <a:r>
              <a:rPr lang="de-DE"/>
              <a:t>Eine der zentralen Fragen in diesem Zusammenhang ist sicherlich: Sind Ihre HR-Systeme passend dafür?</a:t>
            </a:r>
          </a:p>
          <a:p>
            <a:endParaRPr lang="de-DE"/>
          </a:p>
          <a:p>
            <a:r>
              <a:rPr lang="de-DE"/>
              <a:t>---------------------------</a:t>
            </a:r>
          </a:p>
          <a:p>
            <a:endParaRPr lang="de-DE"/>
          </a:p>
          <a:p>
            <a:endParaRPr lang="de-DE"/>
          </a:p>
          <a:p>
            <a:r>
              <a:rPr lang="de-DE" i="1"/>
              <a:t>Der Ehrgeiz und der Glaube der Mitarbeiter an ihre Fähigkeiten ist offensichtlich, doch es gibt Anzeichen dafür, dass den Mitarbeitern nicht die Chancen geboten werden, die sie zu verdienen glauben.</a:t>
            </a:r>
          </a:p>
          <a:p>
            <a:endParaRPr lang="de-DE" i="1"/>
          </a:p>
          <a:p>
            <a:r>
              <a:rPr lang="de-DE" i="1"/>
              <a:t>Revolution der Neuqualifizierung: Da sich die Vierte Industrielle Revolution auf Fertigkeiten, Aufgaben und Arbeitsplätze auswirkt, wächst die Besorgnis, dass sowohl Arbeitsplatzverlagerungen als auch Talentknappheit die Unternehmensdynamik und den gesellschaftlichen Zusammenhalt beeinträchtigen werden. Es bedarf proaktiver und strategischer Anstrengungen seitens aller relevanten Interessengruppen, um die Umschulung und Höherqualifizierung zu managen, um sowohl Arbeitsplatzverluste als auch Talentknappheit abzumildern.</a:t>
            </a:r>
          </a:p>
          <a:p>
            <a:endParaRPr lang="de-DE" i="1"/>
          </a:p>
          <a:p>
            <a:r>
              <a:rPr lang="de-DE" i="1"/>
              <a:t>Das McKinsey Global Institute berichtet, dass etwa 14 Prozent der weltweiten Belegschaft - möglicherweise die Berufskategorien wechseln müssen, da Digitalisierung, Automatisierung und Fortschritte in der künstlichen Intelligenz die Arbeitswelt stören. Die Art der Fähigkeiten, die Unternehmen benötigen, wird sich ändern.</a:t>
            </a:r>
          </a:p>
          <a:p>
            <a:endParaRPr lang="de-DE"/>
          </a:p>
          <a:p>
            <a:endParaRPr lang="de-DE"/>
          </a:p>
        </p:txBody>
      </p:sp>
      <p:sp>
        <p:nvSpPr>
          <p:cNvPr id="4" name="Foliennummernplatzhalter 3"/>
          <p:cNvSpPr>
            <a:spLocks noGrp="1"/>
          </p:cNvSpPr>
          <p:nvPr>
            <p:ph type="sldNum" sz="quarter" idx="5"/>
          </p:nvPr>
        </p:nvSpPr>
        <p:spPr/>
        <p:txBody>
          <a:bodyPr/>
          <a:lstStyle/>
          <a:p>
            <a:fld id="{C2389EA6-10CF-4B84-A1CD-EB157AC13D65}" type="slidenum">
              <a:rPr lang="en-US" smtClean="0"/>
              <a:t>5</a:t>
            </a:fld>
            <a:endParaRPr lang="en-US"/>
          </a:p>
        </p:txBody>
      </p:sp>
    </p:spTree>
    <p:extLst>
      <p:ext uri="{BB962C8B-B14F-4D97-AF65-F5344CB8AC3E}">
        <p14:creationId xmlns:p14="http://schemas.microsoft.com/office/powerpoint/2010/main" val="114819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Spricht man über Fähigkeiten, kommt man um das Thema „Lernen“ nicht herum. Das „lebenslange Lernen“ ist mittlerweile für betriebliche Entscheider das zweitwichtigste Thema (31%) nach der Bindung von Mitarbeitern an das Unternehmen (35%) (HR Report 2020 Lebenslanges Lernen, IBE Institut für Beschäftigung und Employability und Hays, 2020).</a:t>
            </a:r>
          </a:p>
          <a:p>
            <a:endParaRPr lang="de-DE"/>
          </a:p>
          <a:p>
            <a:r>
              <a:rPr lang="de-DE"/>
              <a:t>Wenn es darum geht, wo Sie passende neue Leute finden, fällt eines auf: Fast die Hälfte kommen über Empfehlung Ihrer eigenen Mitarbeiter. Umso wichtiger, dass Sie diese gut kennen – und Ihre Wünsche und Anforderungen an ihren Arbeitsplatz.</a:t>
            </a:r>
          </a:p>
          <a:p>
            <a:endParaRPr lang="de-DE"/>
          </a:p>
          <a:p>
            <a:endParaRPr lang="de-DE"/>
          </a:p>
          <a:p>
            <a:endParaRPr lang="de-DE"/>
          </a:p>
          <a:p>
            <a:endParaRPr lang="de-DE"/>
          </a:p>
        </p:txBody>
      </p:sp>
      <p:sp>
        <p:nvSpPr>
          <p:cNvPr id="4" name="Foliennummernplatzhalter 3"/>
          <p:cNvSpPr>
            <a:spLocks noGrp="1"/>
          </p:cNvSpPr>
          <p:nvPr>
            <p:ph type="sldNum" sz="quarter" idx="5"/>
          </p:nvPr>
        </p:nvSpPr>
        <p:spPr/>
        <p:txBody>
          <a:bodyPr/>
          <a:lstStyle/>
          <a:p>
            <a:fld id="{C2389EA6-10CF-4B84-A1CD-EB157AC13D65}" type="slidenum">
              <a:rPr lang="en-US" smtClean="0"/>
              <a:t>6</a:t>
            </a:fld>
            <a:endParaRPr lang="en-US"/>
          </a:p>
        </p:txBody>
      </p:sp>
    </p:spTree>
    <p:extLst>
      <p:ext uri="{BB962C8B-B14F-4D97-AF65-F5344CB8AC3E}">
        <p14:creationId xmlns:p14="http://schemas.microsoft.com/office/powerpoint/2010/main" val="92665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Schauen wir uns zum Schluss dieses Teils noch das Thema „flexibles Arbeiten“ an. Verschiedene Befragungen der vergangenen Jahre zeigen uns, dass auch das eine immer wichtigere Rolle bei der Entscheidung für oder gegen einen neuen Job spielt. </a:t>
            </a:r>
          </a:p>
          <a:p>
            <a:r>
              <a:rPr lang="de-DE"/>
              <a:t>Und auch hier lässt sich feststellen, dass seitens der Arbeitgeber noch Nachholbedarf besteht. So bestätigt momentan nur einer von 5 in Europa befragten Arbeitnehmern, dass sein Unternehmen eine formale oder schriftliche Richtlinie zu flexiblen Arbeitsmethoden hat.</a:t>
            </a:r>
          </a:p>
          <a:p>
            <a:endParaRPr lang="de-DE"/>
          </a:p>
          <a:p>
            <a:r>
              <a:rPr lang="de-DE"/>
              <a:t>Auch hier zeigt sich der „Corona-Effekt“, der Arbeitsmodelle und Arbeitsorganisation beeinflusst.</a:t>
            </a:r>
          </a:p>
          <a:p>
            <a:endParaRPr lang="de-DE"/>
          </a:p>
          <a:p>
            <a:r>
              <a:rPr lang="de-DE"/>
              <a:t>In einer Befragung des IBE Institut für Beschäftigung und </a:t>
            </a:r>
            <a:r>
              <a:rPr lang="de-DE" err="1"/>
              <a:t>Employabilität</a:t>
            </a:r>
            <a:r>
              <a:rPr lang="de-DE"/>
              <a:t> wurde gefragt, worin die größten Chancen gesehen werden, die aus der Corona-Krise entstehen können. Die Antworten reichen von der „Einsicht, dass man nicht den ganzen Tag im Büro aufeinander sitzen muss“ über die „höhere Akzeptanz von Home Office“ und der „Stärkung von Möglichkeiten für mobile Arbeit und virtuelle Zusammenarbeit“ hin zu etwas, das fast schon wie ein Fazit klingt: „Jeder muss New Work und Agilität umsetzen, es entscheidet nur noch das wie und nicht mehr das wann.“</a:t>
            </a:r>
          </a:p>
          <a:p>
            <a:endParaRPr lang="de-DE"/>
          </a:p>
          <a:p>
            <a:r>
              <a:rPr lang="de-DE"/>
              <a:t>Auch hier: es ist ein weites Feld. Wie definieren Sie Flexibilität in Ihrem Unternehmen? Geht es um die Verschiebung der Kernarbeitszeiten, um Mitarbeitern die bessere Vereinbarkeit mit z. B. Kita-Öffnungszeiten einzuräumen? Oder geht es um flexible Gestaltung der Wochenarbeitszeit? Übrigens sagen aktuell 25% der europäischen Arbeitnehmer, dass sie zwar an </a:t>
            </a:r>
            <a:r>
              <a:rPr lang="de-DE" u="sng"/>
              <a:t>weniger</a:t>
            </a:r>
            <a:r>
              <a:rPr lang="de-DE"/>
              <a:t> Tagen, dafür an diesen aber </a:t>
            </a:r>
            <a:r>
              <a:rPr lang="de-DE" u="sng"/>
              <a:t>länger</a:t>
            </a:r>
            <a:r>
              <a:rPr lang="de-DE"/>
              <a:t> arbeiten möchten. Das Interesse an dieser Variante ist in Deutschland mit am höchsten – aber ist das auch umsetzbar mit einer gesetzlichen täglichen Höchstarbeitszeit von 10 Stunden? Gerade noch so bei einer 40-Stunden-Woche.</a:t>
            </a:r>
          </a:p>
          <a:p>
            <a:endParaRPr lang="de-DE"/>
          </a:p>
          <a:p>
            <a:r>
              <a:rPr lang="de-DE"/>
              <a:t>Und was ist dann mit den Überstunden? Weltweit machen 74% der Arbeitnehmer jede Woche unbezahlte Überstunden. Das führt nicht nur zu Stress (62% sagen, dass sie mind. 1x pro Woche gestresst sind) – sondern auf lange Sicht auch zu unzufriedenen, im schlimmsten Fall kranken Mitarbeitern. Und darunter leidet dann wiederum die Produktivität.</a:t>
            </a:r>
          </a:p>
          <a:p>
            <a:endParaRPr lang="de-DE"/>
          </a:p>
          <a:p>
            <a:r>
              <a:rPr lang="de-DE"/>
              <a:t>Dass mehr Flexibilität möglich ist, hat sich in vielen Unternehmen in den letzten Wochen gezeigt. </a:t>
            </a:r>
          </a:p>
          <a:p>
            <a:endParaRPr lang="de-DE"/>
          </a:p>
          <a:p>
            <a:r>
              <a:rPr lang="de-DE"/>
              <a:t>Welche Erfahrungen haben Sie in Ihrem Unternehmen dazu gemacht? </a:t>
            </a:r>
          </a:p>
          <a:p>
            <a:r>
              <a:rPr lang="de-DE"/>
              <a:t>Haben Sie die nötige technische Infrastruktur – z. B. Laptops, die es Ihren Mitarbeitern ermöglichen, fast von jetzt auf gleich von zuhause zu arbeiten? </a:t>
            </a:r>
          </a:p>
          <a:p>
            <a:r>
              <a:rPr lang="de-DE"/>
              <a:t>Wie erfassen Sie die Arbeitszeit? </a:t>
            </a:r>
          </a:p>
          <a:p>
            <a:r>
              <a:rPr lang="de-DE"/>
              <a:t>Was berichten Ihre Mitarbeiter zum Thema „Work-Life-Balance“ und der Vereinbarkeit jetzt wo der „Ernstfall“ nicht nur eingetreten ist, sondern auch noch länger gedauert hat?</a:t>
            </a:r>
          </a:p>
          <a:p>
            <a:pPr marL="0" marR="0" lvl="0" indent="0" algn="l" defTabSz="914378" rtl="0" eaLnBrk="1" fontAlgn="auto" latinLnBrk="0" hangingPunct="1">
              <a:lnSpc>
                <a:spcPct val="100000"/>
              </a:lnSpc>
              <a:spcBef>
                <a:spcPts val="0"/>
              </a:spcBef>
              <a:spcAft>
                <a:spcPts val="0"/>
              </a:spcAft>
              <a:buClrTx/>
              <a:buSzTx/>
              <a:buFontTx/>
              <a:buNone/>
              <a:tabLst/>
              <a:defRPr/>
            </a:pPr>
            <a:r>
              <a:rPr lang="de-DE"/>
              <a:t>Sind Ihre HR-Systeme generell dafür ausgelegt? </a:t>
            </a:r>
          </a:p>
          <a:p>
            <a:pPr marL="0" marR="0" lvl="0" indent="0" algn="l" defTabSz="914378" rtl="0" eaLnBrk="1" fontAlgn="auto" latinLnBrk="0" hangingPunct="1">
              <a:lnSpc>
                <a:spcPct val="100000"/>
              </a:lnSpc>
              <a:spcBef>
                <a:spcPts val="0"/>
              </a:spcBef>
              <a:spcAft>
                <a:spcPts val="0"/>
              </a:spcAft>
              <a:buClrTx/>
              <a:buSzTx/>
              <a:buFontTx/>
              <a:buNone/>
              <a:tabLst/>
              <a:defRPr/>
            </a:pPr>
            <a:endParaRPr lang="de-DE"/>
          </a:p>
          <a:p>
            <a:endParaRPr lang="de-DE"/>
          </a:p>
          <a:p>
            <a:r>
              <a:rPr lang="de-DE"/>
              <a:t>  </a:t>
            </a:r>
          </a:p>
          <a:p>
            <a:endParaRPr lang="de-DE"/>
          </a:p>
        </p:txBody>
      </p:sp>
      <p:sp>
        <p:nvSpPr>
          <p:cNvPr id="4" name="Foliennummernplatzhalter 3"/>
          <p:cNvSpPr>
            <a:spLocks noGrp="1"/>
          </p:cNvSpPr>
          <p:nvPr>
            <p:ph type="sldNum" sz="quarter" idx="5"/>
          </p:nvPr>
        </p:nvSpPr>
        <p:spPr/>
        <p:txBody>
          <a:bodyPr/>
          <a:lstStyle/>
          <a:p>
            <a:fld id="{C2389EA6-10CF-4B84-A1CD-EB157AC13D65}" type="slidenum">
              <a:rPr lang="en-US" smtClean="0"/>
              <a:t>7</a:t>
            </a:fld>
            <a:endParaRPr lang="en-US"/>
          </a:p>
        </p:txBody>
      </p:sp>
    </p:spTree>
    <p:extLst>
      <p:ext uri="{BB962C8B-B14F-4D97-AF65-F5344CB8AC3E}">
        <p14:creationId xmlns:p14="http://schemas.microsoft.com/office/powerpoint/2010/main" val="1289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de-DE"/>
              <a:t>Abschließend kann man glaube ich festhalten:</a:t>
            </a:r>
          </a:p>
          <a:p>
            <a:pPr marL="0" marR="0" lvl="0" indent="0" algn="l" defTabSz="914378" rtl="0" eaLnBrk="1" fontAlgn="auto" latinLnBrk="0" hangingPunct="1">
              <a:lnSpc>
                <a:spcPct val="100000"/>
              </a:lnSpc>
              <a:spcBef>
                <a:spcPts val="0"/>
              </a:spcBef>
              <a:spcAft>
                <a:spcPts val="0"/>
              </a:spcAft>
              <a:buClrTx/>
              <a:buSzTx/>
              <a:buFontTx/>
              <a:buNone/>
              <a:tabLst/>
              <a:defRPr/>
            </a:pPr>
            <a:endParaRPr lang="de-DE"/>
          </a:p>
          <a:p>
            <a:r>
              <a:rPr lang="de-DE" sz="1200" b="0" i="0" u="none" strike="noStrike" kern="1200" baseline="0">
                <a:solidFill>
                  <a:schemeClr val="tx1"/>
                </a:solidFill>
                <a:latin typeface="+mn-lt"/>
                <a:ea typeface="+mn-ea"/>
                <a:cs typeface="+mn-cs"/>
              </a:rPr>
              <a:t>Arbeitgeber stehen vor der großen Herausforderung, die Motivation ihrer Mitarbeiter in Zeiten großer Ungewissheit aufrechterhalten zu müssen. </a:t>
            </a:r>
          </a:p>
          <a:p>
            <a:r>
              <a:rPr lang="de-DE" sz="1200" b="0" i="0" u="none" strike="noStrike" kern="1200" baseline="0">
                <a:solidFill>
                  <a:schemeClr val="tx1"/>
                </a:solidFill>
                <a:latin typeface="+mn-lt"/>
                <a:ea typeface="+mn-ea"/>
                <a:cs typeface="+mn-cs"/>
              </a:rPr>
              <a:t>HR-Teams und zunehmend auch Manager bzw. Abteilungsleiter spielen eine Schlüsselrolle bei der Wahrung der Arbeitsmoral und der Unterstützung von Mitarbeitern, während sich die Arbeitswelt den Veränderungen anpasst, </a:t>
            </a:r>
          </a:p>
          <a:p>
            <a:r>
              <a:rPr lang="de-DE" sz="1200" b="0" i="0" u="none" strike="noStrike" kern="1200" baseline="0">
                <a:solidFill>
                  <a:schemeClr val="tx1"/>
                </a:solidFill>
                <a:latin typeface="+mn-lt"/>
                <a:ea typeface="+mn-ea"/>
                <a:cs typeface="+mn-cs"/>
              </a:rPr>
              <a:t>die erforderlichen Rollen und Fähigkeiten einem rasanten Wandel unterliegen,</a:t>
            </a:r>
          </a:p>
          <a:p>
            <a:r>
              <a:rPr lang="de-DE" sz="1200" b="0" i="0" u="none" strike="noStrike" kern="1200" baseline="0">
                <a:solidFill>
                  <a:schemeClr val="tx1"/>
                </a:solidFill>
                <a:latin typeface="+mn-lt"/>
                <a:ea typeface="+mn-ea"/>
                <a:cs typeface="+mn-cs"/>
              </a:rPr>
              <a:t>Arbeitsumgebungen sich drastisch verändern und ganze Branchen noch nie dagewesene Belastungen überwinden müssen.</a:t>
            </a:r>
          </a:p>
          <a:p>
            <a:endParaRPr lang="de-DE" sz="1200" b="0" i="0" u="none" strike="noStrike" kern="1200" baseline="0">
              <a:solidFill>
                <a:schemeClr val="tx1"/>
              </a:solidFill>
              <a:latin typeface="+mn-lt"/>
              <a:ea typeface="+mn-ea"/>
              <a:cs typeface="+mn-cs"/>
            </a:endParaRPr>
          </a:p>
          <a:p>
            <a:r>
              <a:rPr lang="de-DE" sz="1200" b="0" i="0" u="none" strike="noStrike" kern="1200" baseline="0">
                <a:solidFill>
                  <a:schemeClr val="tx1"/>
                </a:solidFill>
                <a:latin typeface="+mn-lt"/>
                <a:ea typeface="+mn-ea"/>
                <a:cs typeface="+mn-cs"/>
              </a:rPr>
              <a:t>Schon vor dem Ausbruch von COVID-19 haben viele Mitarbeiter von häufigem Stress berichtet und manche haben darauf hingewiesen, dass ihr Zeitaufwand nicht gerecht vergütet wird. Da es Anzeichen dafür gibt, dass der rapide Wandel, die wirtschaftliche Unsicherheit, Telearbeit und die extremen Anforderungen an Schlüsselbranchen (Stichwort „Systemrelevanz“) den Druck nur weiter erhöhen dürften, ist ein Kulturwandel erforderlich. </a:t>
            </a:r>
          </a:p>
          <a:p>
            <a:r>
              <a:rPr lang="de-DE" sz="1200" b="0" i="0" u="none" strike="noStrike" kern="1200" baseline="0">
                <a:solidFill>
                  <a:schemeClr val="tx1"/>
                </a:solidFill>
                <a:latin typeface="+mn-lt"/>
                <a:ea typeface="+mn-ea"/>
                <a:cs typeface="+mn-cs"/>
              </a:rPr>
              <a:t>Die Qualität von Zeit sollte wichtiger sein als die Quantität und das Konzept der Work-Life-Balance muss neu kalibriert werden.</a:t>
            </a:r>
          </a:p>
          <a:p>
            <a:endParaRPr lang="de-DE" sz="1200" b="0" i="0" u="none" strike="noStrike" kern="1200" baseline="0">
              <a:solidFill>
                <a:schemeClr val="tx1"/>
              </a:solidFill>
              <a:latin typeface="+mn-lt"/>
              <a:ea typeface="+mn-ea"/>
              <a:cs typeface="+mn-cs"/>
            </a:endParaRPr>
          </a:p>
          <a:p>
            <a:r>
              <a:rPr lang="de-DE"/>
              <a:t>Mit diesen Denkanstößen möchte ich für den Moment meinen Teil beenden, bedanke mich für Ihre Aufmerksamkeit und gebe zurück an Susanne Nickel und ihren 2. Teil „Auf die Umsetzung kommt es an“.</a:t>
            </a:r>
          </a:p>
          <a:p>
            <a:endParaRPr lang="de-DE"/>
          </a:p>
          <a:p>
            <a:r>
              <a:rPr lang="de-DE"/>
              <a:t>  </a:t>
            </a:r>
          </a:p>
          <a:p>
            <a:endParaRPr lang="de-DE"/>
          </a:p>
        </p:txBody>
      </p:sp>
      <p:sp>
        <p:nvSpPr>
          <p:cNvPr id="4" name="Foliennummernplatzhalter 3"/>
          <p:cNvSpPr>
            <a:spLocks noGrp="1"/>
          </p:cNvSpPr>
          <p:nvPr>
            <p:ph type="sldNum" sz="quarter" idx="5"/>
          </p:nvPr>
        </p:nvSpPr>
        <p:spPr/>
        <p:txBody>
          <a:bodyPr/>
          <a:lstStyle/>
          <a:p>
            <a:fld id="{C2389EA6-10CF-4B84-A1CD-EB157AC13D65}" type="slidenum">
              <a:rPr lang="en-US" smtClean="0"/>
              <a:t>8</a:t>
            </a:fld>
            <a:endParaRPr lang="en-US"/>
          </a:p>
        </p:txBody>
      </p:sp>
    </p:spTree>
    <p:extLst>
      <p:ext uri="{BB962C8B-B14F-4D97-AF65-F5344CB8AC3E}">
        <p14:creationId xmlns:p14="http://schemas.microsoft.com/office/powerpoint/2010/main" val="393815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C2389EA6-10CF-4B84-A1CD-EB157AC13D65}" type="slidenum">
              <a:rPr lang="en-US" smtClean="0"/>
              <a:t>9</a:t>
            </a:fld>
            <a:endParaRPr lang="en-US"/>
          </a:p>
        </p:txBody>
      </p:sp>
    </p:spTree>
    <p:extLst>
      <p:ext uri="{BB962C8B-B14F-4D97-AF65-F5344CB8AC3E}">
        <p14:creationId xmlns:p14="http://schemas.microsoft.com/office/powerpoint/2010/main" val="1617564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7.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7.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7.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7.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7.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7.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emf"/><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7.emf"/><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7.emf"/><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7.emf"/><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7.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7.emf"/><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7.emf"/><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7.emf"/><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7.emf"/><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1.emf"/><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1.emf"/><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1.emf"/><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1.emf"/><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1.emf"/><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1.emf"/><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1.emf"/><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1.emf"/><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1.emf"/><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1.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5.emf"/><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6.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6.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6.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6.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6.emf"/><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6.emf"/><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6.emf"/><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7.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6.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6.emf"/><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6.emf"/><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4.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5.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7.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7.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7.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pic>
        <p:nvPicPr>
          <p:cNvPr id="16" name="Picture 15">
            <a:extLst>
              <a:ext uri="{FF2B5EF4-FFF2-40B4-BE49-F238E27FC236}">
                <a16:creationId xmlns:a16="http://schemas.microsoft.com/office/drawing/2014/main" id="{D1A904C9-93C8-439E-85F3-FD5119FAF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021" r="16362"/>
          <a:stretch/>
        </p:blipFill>
        <p:spPr>
          <a:xfrm>
            <a:off x="6142395" y="821530"/>
            <a:ext cx="3001607" cy="2218772"/>
          </a:xfrm>
          <a:prstGeom prst="rect">
            <a:avLst/>
          </a:prstGeom>
        </p:spPr>
      </p:pic>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bg1"/>
                </a:solidFill>
              </a:defRPr>
            </a:lvl1pPr>
            <a:lvl2pPr marL="0" indent="0">
              <a:lnSpc>
                <a:spcPct val="100000"/>
              </a:lnSpc>
              <a:buNone/>
              <a:defRPr sz="2400">
                <a:solidFill>
                  <a:schemeClr val="bg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a:p>
        </p:txBody>
      </p:sp>
      <p:cxnSp>
        <p:nvCxnSpPr>
          <p:cNvPr id="36" name="Straight Connector 35">
            <a:extLst>
              <a:ext uri="{FF2B5EF4-FFF2-40B4-BE49-F238E27FC236}">
                <a16:creationId xmlns:a16="http://schemas.microsoft.com/office/drawing/2014/main" id="{B690E10D-A3D3-4B6F-B508-A0AF44EF4961}"/>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BBB79B-8184-4170-893C-D13D76677E08}"/>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DA9D25-F463-48E3-B373-D08B710BB28E}"/>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AFDCCB-B74C-4A15-9ED3-8EA34FB989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463" y="4321969"/>
            <a:ext cx="863668" cy="621792"/>
          </a:xfrm>
          <a:prstGeom prst="rect">
            <a:avLst/>
          </a:prstGeom>
        </p:spPr>
      </p:pic>
    </p:spTree>
    <p:extLst>
      <p:ext uri="{BB962C8B-B14F-4D97-AF65-F5344CB8AC3E}">
        <p14:creationId xmlns:p14="http://schemas.microsoft.com/office/powerpoint/2010/main" val="10247798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4B105B2-14DF-48AF-9BFD-3BCB3C947488}"/>
              </a:ext>
            </a:extLst>
          </p:cNvPr>
          <p:cNvGraphicFramePr>
            <a:graphicFrameLocks noChangeAspect="1"/>
          </p:cNvGraphicFramePr>
          <p:nvPr userDrawn="1">
            <p:custDataLst>
              <p:tags r:id="rId2"/>
            </p:custDataLst>
            <p:extLst>
              <p:ext uri="{D42A27DB-BD31-4B8C-83A1-F6EECF244321}">
                <p14:modId xmlns:p14="http://schemas.microsoft.com/office/powerpoint/2010/main" val="4201015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D4B105B2-14DF-48AF-9BFD-3BCB3C9474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BE4BB58-B9DA-492C-8CBF-0BA3E8C6EFB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9E8F9E49-A8A0-4348-A506-9247D279DC8C}"/>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7" name="Picture 16">
            <a:extLst>
              <a:ext uri="{FF2B5EF4-FFF2-40B4-BE49-F238E27FC236}">
                <a16:creationId xmlns:a16="http://schemas.microsoft.com/office/drawing/2014/main" id="{403EC3CE-B761-4B6E-A07E-A0BA9C4F5F0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37752F48-BE85-4329-9815-A54F6F23C60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Line">
            <a:extLst>
              <a:ext uri="{FF2B5EF4-FFF2-40B4-BE49-F238E27FC236}">
                <a16:creationId xmlns:a16="http://schemas.microsoft.com/office/drawing/2014/main" id="{DCEA2486-8790-4F5F-A0D9-9F7C265692A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F3E772A4-CD7F-4ACD-B5EA-1E86E06C9CF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Title 1">
            <a:extLst>
              <a:ext uri="{FF2B5EF4-FFF2-40B4-BE49-F238E27FC236}">
                <a16:creationId xmlns:a16="http://schemas.microsoft.com/office/drawing/2014/main" id="{95534D4F-AB2F-48F8-A775-DA443BA2E0CA}"/>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3716018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7A28E9-9D80-4B4F-92B3-211C5C47E25B}"/>
              </a:ext>
            </a:extLst>
          </p:cNvPr>
          <p:cNvGraphicFramePr>
            <a:graphicFrameLocks noChangeAspect="1"/>
          </p:cNvGraphicFramePr>
          <p:nvPr userDrawn="1">
            <p:custDataLst>
              <p:tags r:id="rId2"/>
            </p:custDataLst>
            <p:extLst>
              <p:ext uri="{D42A27DB-BD31-4B8C-83A1-F6EECF244321}">
                <p14:modId xmlns:p14="http://schemas.microsoft.com/office/powerpoint/2010/main" val="3515069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917A28E9-9D80-4B4F-92B3-211C5C47E2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DBB59AB-5780-41E1-8F3B-B21E2D165BE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8C80A527-9510-4E44-938D-9FDA604AD8C2}"/>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7" name="Picture 16">
            <a:extLst>
              <a:ext uri="{FF2B5EF4-FFF2-40B4-BE49-F238E27FC236}">
                <a16:creationId xmlns:a16="http://schemas.microsoft.com/office/drawing/2014/main" id="{3469D488-97F1-4591-8C56-2182ABF5D5B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545E5739-1190-4125-BC43-E9BDE38A64F1}"/>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Line">
            <a:extLst>
              <a:ext uri="{FF2B5EF4-FFF2-40B4-BE49-F238E27FC236}">
                <a16:creationId xmlns:a16="http://schemas.microsoft.com/office/drawing/2014/main" id="{72A59B8E-F196-410A-8BBA-DD9B0C524BDA}"/>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791BEE35-93C1-41A5-9637-1A572008346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Text Placeholder 10">
            <a:extLst>
              <a:ext uri="{FF2B5EF4-FFF2-40B4-BE49-F238E27FC236}">
                <a16:creationId xmlns:a16="http://schemas.microsoft.com/office/drawing/2014/main" id="{C4F5C083-ED8A-4CBF-88E6-731363DD708D}"/>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17513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FF12A5-332C-4CD2-A239-832E563F48BA}"/>
              </a:ext>
            </a:extLst>
          </p:cNvPr>
          <p:cNvGraphicFramePr>
            <a:graphicFrameLocks noChangeAspect="1"/>
          </p:cNvGraphicFramePr>
          <p:nvPr userDrawn="1">
            <p:custDataLst>
              <p:tags r:id="rId2"/>
            </p:custDataLst>
            <p:extLst>
              <p:ext uri="{D42A27DB-BD31-4B8C-83A1-F6EECF244321}">
                <p14:modId xmlns:p14="http://schemas.microsoft.com/office/powerpoint/2010/main" val="132646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8CFF12A5-332C-4CD2-A239-832E563F48B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3AA6FF-F392-4652-9CEF-A30E9792665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B7790B3-F8E7-44B8-8998-390DF3B81756}"/>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9" name="Picture 18">
            <a:extLst>
              <a:ext uri="{FF2B5EF4-FFF2-40B4-BE49-F238E27FC236}">
                <a16:creationId xmlns:a16="http://schemas.microsoft.com/office/drawing/2014/main" id="{D070FD15-C357-4782-9C46-B757F65976E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17346868-D7A4-4915-A591-E32C4039710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Line">
            <a:extLst>
              <a:ext uri="{FF2B5EF4-FFF2-40B4-BE49-F238E27FC236}">
                <a16:creationId xmlns:a16="http://schemas.microsoft.com/office/drawing/2014/main" id="{7B0BBC20-5CDF-4426-9528-41FEBCB98E50}"/>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2" name="Freeform 5">
            <a:extLst>
              <a:ext uri="{FF2B5EF4-FFF2-40B4-BE49-F238E27FC236}">
                <a16:creationId xmlns:a16="http://schemas.microsoft.com/office/drawing/2014/main" id="{FB12E777-3DEA-4F1B-A75B-5E6AE2A9A263}"/>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Title 1">
            <a:extLst>
              <a:ext uri="{FF2B5EF4-FFF2-40B4-BE49-F238E27FC236}">
                <a16:creationId xmlns:a16="http://schemas.microsoft.com/office/drawing/2014/main" id="{836DF4A1-73B0-481E-A85A-66AA25B0B79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cxnSp>
        <p:nvCxnSpPr>
          <p:cNvPr id="24" name="Straight Connector 23">
            <a:extLst>
              <a:ext uri="{FF2B5EF4-FFF2-40B4-BE49-F238E27FC236}">
                <a16:creationId xmlns:a16="http://schemas.microsoft.com/office/drawing/2014/main" id="{F30685BB-5707-4C72-BAF6-B9F8A021C32E}"/>
              </a:ext>
            </a:extLst>
          </p:cNvPr>
          <p:cNvCxnSpPr>
            <a:cxnSpLocks/>
          </p:cNvCxnSpPr>
          <p:nvPr userDrawn="1"/>
        </p:nvCxnSpPr>
        <p:spPr>
          <a:xfrm>
            <a:off x="278434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F2AD3B-1C5E-4A80-B8C6-0C37D2503310}"/>
              </a:ext>
            </a:extLst>
          </p:cNvPr>
          <p:cNvCxnSpPr>
            <a:cxnSpLocks/>
          </p:cNvCxnSpPr>
          <p:nvPr userDrawn="1"/>
        </p:nvCxnSpPr>
        <p:spPr>
          <a:xfrm>
            <a:off x="548182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331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3F29B3-7218-4AAA-8A4D-E30BF3C52F6A}"/>
              </a:ext>
            </a:extLst>
          </p:cNvPr>
          <p:cNvGraphicFramePr>
            <a:graphicFrameLocks noChangeAspect="1"/>
          </p:cNvGraphicFramePr>
          <p:nvPr userDrawn="1">
            <p:custDataLst>
              <p:tags r:id="rId2"/>
            </p:custDataLst>
            <p:extLst>
              <p:ext uri="{D42A27DB-BD31-4B8C-83A1-F6EECF244321}">
                <p14:modId xmlns:p14="http://schemas.microsoft.com/office/powerpoint/2010/main" val="2253406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D3F29B3-7218-4AAA-8A4D-E30BF3C52F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EC0E017-C184-44ED-B9E3-6C8105A6975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2"/>
            <a:ext cx="0" cy="3989370"/>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userDrawn="1">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AA722E63-21C9-4E34-80CE-BAC6F7EDF2E0}"/>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9" name="Picture 18">
            <a:extLst>
              <a:ext uri="{FF2B5EF4-FFF2-40B4-BE49-F238E27FC236}">
                <a16:creationId xmlns:a16="http://schemas.microsoft.com/office/drawing/2014/main" id="{38306E43-C5A1-4740-A554-7C733B6310A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9500BEF9-B604-43E4-87DC-189F1CC7BC99}"/>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Line">
            <a:extLst>
              <a:ext uri="{FF2B5EF4-FFF2-40B4-BE49-F238E27FC236}">
                <a16:creationId xmlns:a16="http://schemas.microsoft.com/office/drawing/2014/main" id="{ADEC0C44-DC78-4F2D-9EA3-E79C2B340043}"/>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2" name="Freeform 5">
            <a:extLst>
              <a:ext uri="{FF2B5EF4-FFF2-40B4-BE49-F238E27FC236}">
                <a16:creationId xmlns:a16="http://schemas.microsoft.com/office/drawing/2014/main" id="{F517CB85-C603-42C8-A31C-D44E74522D0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Text Placeholder 10">
            <a:extLst>
              <a:ext uri="{FF2B5EF4-FFF2-40B4-BE49-F238E27FC236}">
                <a16:creationId xmlns:a16="http://schemas.microsoft.com/office/drawing/2014/main" id="{FEFA9CCF-6E23-479F-9C2E-42CA73845424}"/>
              </a:ext>
            </a:extLst>
          </p:cNvPr>
          <p:cNvSpPr>
            <a:spLocks noGrp="1"/>
          </p:cNvSpPr>
          <p:nvPr userDrawn="1">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4272442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a:t>Footer in sentence case</a:t>
            </a:r>
          </a:p>
        </p:txBody>
      </p:sp>
      <p:pic>
        <p:nvPicPr>
          <p:cNvPr id="9" name="Picture 8">
            <a:extLst>
              <a:ext uri="{FF2B5EF4-FFF2-40B4-BE49-F238E27FC236}">
                <a16:creationId xmlns:a16="http://schemas.microsoft.com/office/drawing/2014/main" id="{93EC37D8-3480-486A-BCC7-BFB62E22B7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1" name="Picture Placeholder 10">
            <a:extLst>
              <a:ext uri="{FF2B5EF4-FFF2-40B4-BE49-F238E27FC236}">
                <a16:creationId xmlns:a16="http://schemas.microsoft.com/office/drawing/2014/main" id="{CC631742-B1AF-4AAC-825F-D5CBF79BA504}"/>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r>
              <a:rPr lang="en-US"/>
              <a:t>Click icon to add picture</a:t>
            </a:r>
          </a:p>
        </p:txBody>
      </p:sp>
      <p:sp>
        <p:nvSpPr>
          <p:cNvPr id="13" name="Rectangle 12">
            <a:extLst>
              <a:ext uri="{FF2B5EF4-FFF2-40B4-BE49-F238E27FC236}">
                <a16:creationId xmlns:a16="http://schemas.microsoft.com/office/drawing/2014/main" id="{3AFD0A88-D77C-4FC7-BA31-88CC07673DDD}"/>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6" name="Picture 15">
            <a:extLst>
              <a:ext uri="{FF2B5EF4-FFF2-40B4-BE49-F238E27FC236}">
                <a16:creationId xmlns:a16="http://schemas.microsoft.com/office/drawing/2014/main" id="{1EF8E547-3DFF-4E8E-9F82-6F5FED9633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8" name="Line">
            <a:extLst>
              <a:ext uri="{FF2B5EF4-FFF2-40B4-BE49-F238E27FC236}">
                <a16:creationId xmlns:a16="http://schemas.microsoft.com/office/drawing/2014/main" id="{622CE95E-A5FB-4D7F-A2BB-5691F6606F3F}"/>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4576BE75-3ABA-47FB-BF93-69FD45A061B2}"/>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9512694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2"/>
            </p:custDataLst>
            <p:extLst>
              <p:ext uri="{D42A27DB-BD31-4B8C-83A1-F6EECF244321}">
                <p14:modId xmlns:p14="http://schemas.microsoft.com/office/powerpoint/2010/main" val="384513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00BA878-F82D-48BA-A159-CDEC8090F16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Tree>
    <p:extLst>
      <p:ext uri="{BB962C8B-B14F-4D97-AF65-F5344CB8AC3E}">
        <p14:creationId xmlns:p14="http://schemas.microsoft.com/office/powerpoint/2010/main" val="36450423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2"/>
            </p:custDataLst>
            <p:extLst>
              <p:ext uri="{D42A27DB-BD31-4B8C-83A1-F6EECF244321}">
                <p14:modId xmlns:p14="http://schemas.microsoft.com/office/powerpoint/2010/main" val="281927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556BEB3-31AF-40B9-8914-27526E2FE8F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4049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pic>
        <p:nvPicPr>
          <p:cNvPr id="16" name="Picture 15">
            <a:extLst>
              <a:ext uri="{FF2B5EF4-FFF2-40B4-BE49-F238E27FC236}">
                <a16:creationId xmlns:a16="http://schemas.microsoft.com/office/drawing/2014/main" id="{D1A904C9-93C8-439E-85F3-FD5119FAF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021" r="16362"/>
          <a:stretch/>
        </p:blipFill>
        <p:spPr>
          <a:xfrm>
            <a:off x="6142395" y="821530"/>
            <a:ext cx="3001607" cy="2218772"/>
          </a:xfrm>
          <a:prstGeom prst="rect">
            <a:avLst/>
          </a:prstGeom>
        </p:spPr>
      </p:pic>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bg1"/>
                </a:solidFill>
              </a:defRPr>
            </a:lvl1pPr>
            <a:lvl2pPr marL="0" indent="0">
              <a:lnSpc>
                <a:spcPct val="100000"/>
              </a:lnSpc>
              <a:buNone/>
              <a:defRPr sz="2400">
                <a:solidFill>
                  <a:schemeClr val="bg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a:p>
        </p:txBody>
      </p:sp>
      <p:cxnSp>
        <p:nvCxnSpPr>
          <p:cNvPr id="36" name="Straight Connector 35">
            <a:extLst>
              <a:ext uri="{FF2B5EF4-FFF2-40B4-BE49-F238E27FC236}">
                <a16:creationId xmlns:a16="http://schemas.microsoft.com/office/drawing/2014/main" id="{B690E10D-A3D3-4B6F-B508-A0AF44EF4961}"/>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BBB79B-8184-4170-893C-D13D76677E08}"/>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DA9D25-F463-48E3-B373-D08B710BB28E}"/>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CD0FC91-0084-4A35-AF6B-9CFCB2CC9C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6136" y="4325115"/>
            <a:ext cx="868680" cy="618907"/>
          </a:xfrm>
          <a:prstGeom prst="rect">
            <a:avLst/>
          </a:prstGeom>
        </p:spPr>
      </p:pic>
    </p:spTree>
    <p:extLst>
      <p:ext uri="{BB962C8B-B14F-4D97-AF65-F5344CB8AC3E}">
        <p14:creationId xmlns:p14="http://schemas.microsoft.com/office/powerpoint/2010/main" val="1607590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pic>
        <p:nvPicPr>
          <p:cNvPr id="32" name="Picture 31">
            <a:extLst>
              <a:ext uri="{FF2B5EF4-FFF2-40B4-BE49-F238E27FC236}">
                <a16:creationId xmlns:a16="http://schemas.microsoft.com/office/drawing/2014/main" id="{F98AC6D1-6ABB-40AC-88F9-0AB88141E6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569" t="6145" r="5001"/>
          <a:stretch/>
        </p:blipFill>
        <p:spPr>
          <a:xfrm>
            <a:off x="7436274" y="3"/>
            <a:ext cx="1707727" cy="2862761"/>
          </a:xfrm>
          <a:prstGeom prst="rect">
            <a:avLst/>
          </a:prstGeom>
        </p:spPr>
      </p:pic>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lvl1pPr>
              <a:defRPr>
                <a:solidFill>
                  <a:schemeClr val="bg1"/>
                </a:solidFill>
              </a:defRPr>
            </a:lvl1pPr>
          </a:lstStyle>
          <a:p>
            <a:r>
              <a:rPr lang="en-US"/>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a:p>
        </p:txBody>
      </p:sp>
    </p:spTree>
    <p:extLst>
      <p:ext uri="{BB962C8B-B14F-4D97-AF65-F5344CB8AC3E}">
        <p14:creationId xmlns:p14="http://schemas.microsoft.com/office/powerpoint/2010/main" val="3642194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5A6BCB-A422-4507-AB9A-2B63293BCBE4}"/>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8FC76F6F-980C-4175-84DC-A535E711E0E5}"/>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20" name="Rectangle 19">
            <a:extLst>
              <a:ext uri="{FF2B5EF4-FFF2-40B4-BE49-F238E27FC236}">
                <a16:creationId xmlns:a16="http://schemas.microsoft.com/office/drawing/2014/main" id="{8DFE211F-6C54-4D68-AA75-09D0E2D830C0}"/>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lvl1pPr>
              <a:defRPr>
                <a:solidFill>
                  <a:schemeClr val="bg1"/>
                </a:solidFill>
              </a:defRPr>
            </a:lvl1pPr>
          </a:lstStyle>
          <a:p>
            <a:r>
              <a:rPr lang="en-US"/>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a:p>
        </p:txBody>
      </p:sp>
    </p:spTree>
    <p:extLst>
      <p:ext uri="{BB962C8B-B14F-4D97-AF65-F5344CB8AC3E}">
        <p14:creationId xmlns:p14="http://schemas.microsoft.com/office/powerpoint/2010/main" val="1889245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5029200" cy="246221"/>
          </a:xfrm>
        </p:spPr>
        <p:txBody>
          <a:bodyPr anchor="b"/>
          <a:lstStyle>
            <a:lvl1pPr>
              <a:defRPr sz="1600">
                <a:solidFill>
                  <a:schemeClr val="accent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4BBAE8CE-3937-405F-B62D-702FD7884B1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2092" t="22116" r="-765"/>
          <a:stretch/>
        </p:blipFill>
        <p:spPr>
          <a:xfrm>
            <a:off x="5976006" y="2571750"/>
            <a:ext cx="1920847" cy="2185030"/>
          </a:xfrm>
          <a:prstGeom prst="rect">
            <a:avLst/>
          </a:prstGeom>
        </p:spPr>
      </p:pic>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pic>
        <p:nvPicPr>
          <p:cNvPr id="15" name="Picture 14">
            <a:extLst>
              <a:ext uri="{FF2B5EF4-FFF2-40B4-BE49-F238E27FC236}">
                <a16:creationId xmlns:a16="http://schemas.microsoft.com/office/drawing/2014/main" id="{BA978305-C620-42C6-B81D-56434FBDA4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2087" y="1572863"/>
            <a:ext cx="1005840" cy="716628"/>
          </a:xfrm>
          <a:prstGeom prst="rect">
            <a:avLst/>
          </a:prstGeom>
        </p:spPr>
      </p:pic>
    </p:spTree>
    <p:extLst>
      <p:ext uri="{BB962C8B-B14F-4D97-AF65-F5344CB8AC3E}">
        <p14:creationId xmlns:p14="http://schemas.microsoft.com/office/powerpoint/2010/main" val="3580169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10452A-ABD4-49A7-92DF-9FF1F0B85F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187" t="-176" r="322"/>
          <a:stretch/>
        </p:blipFill>
        <p:spPr>
          <a:xfrm>
            <a:off x="5976004" y="2868843"/>
            <a:ext cx="1454517" cy="1944130"/>
          </a:xfrm>
          <a:prstGeom prst="rect">
            <a:avLst/>
          </a:prstGeom>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142C0E5-C013-4797-8D04-A08441270FC5}"/>
              </a:ext>
            </a:extLst>
          </p:cNvPr>
          <p:cNvSpPr/>
          <p:nvPr userDrawn="1"/>
        </p:nvSpPr>
        <p:spPr>
          <a:xfrm>
            <a:off x="218487" y="4757896"/>
            <a:ext cx="7352747"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6" name="Rectangle 15">
            <a:extLst>
              <a:ext uri="{FF2B5EF4-FFF2-40B4-BE49-F238E27FC236}">
                <a16:creationId xmlns:a16="http://schemas.microsoft.com/office/drawing/2014/main" id="{0E751EC3-E3E0-487F-832F-3B0DA0DB976E}"/>
              </a:ext>
            </a:extLst>
          </p:cNvPr>
          <p:cNvSpPr/>
          <p:nvPr userDrawn="1"/>
        </p:nvSpPr>
        <p:spPr>
          <a:xfrm>
            <a:off x="1" y="4757896"/>
            <a:ext cx="243569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5FD10E51-5BC6-483C-94BB-A6FBF1FDD52B}"/>
              </a:ext>
            </a:extLst>
          </p:cNvPr>
          <p:cNvSpPr/>
          <p:nvPr userDrawn="1"/>
        </p:nvSpPr>
        <p:spPr>
          <a:xfrm>
            <a:off x="7430522" y="4757896"/>
            <a:ext cx="72604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B8DD73D-4367-4428-B9B1-88CE4C0C334B}"/>
              </a:ext>
            </a:extLst>
          </p:cNvPr>
          <p:cNvSpPr>
            <a:spLocks noGrp="1"/>
          </p:cNvSpPr>
          <p:nvPr>
            <p:ph type="ftr" sz="quarter" idx="13"/>
          </p:nvPr>
        </p:nvSpPr>
        <p:spPr/>
        <p:txBody>
          <a:bodyPr/>
          <a:lstStyle>
            <a:lvl1pPr>
              <a:defRPr>
                <a:solidFill>
                  <a:schemeClr val="bg1"/>
                </a:solidFill>
              </a:defRPr>
            </a:lvl1pPr>
          </a:lstStyle>
          <a:p>
            <a:r>
              <a:rPr lang="en-US"/>
              <a:t>Footer in sentence case</a:t>
            </a:r>
          </a:p>
        </p:txBody>
      </p: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a:p>
        </p:txBody>
      </p:sp>
    </p:spTree>
    <p:extLst>
      <p:ext uri="{BB962C8B-B14F-4D97-AF65-F5344CB8AC3E}">
        <p14:creationId xmlns:p14="http://schemas.microsoft.com/office/powerpoint/2010/main" val="9080850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0064F7-AF22-40BE-9CA3-E37719D48212}"/>
              </a:ext>
            </a:extLst>
          </p:cNvPr>
          <p:cNvGraphicFramePr>
            <a:graphicFrameLocks noChangeAspect="1"/>
          </p:cNvGraphicFramePr>
          <p:nvPr userDrawn="1">
            <p:custDataLst>
              <p:tags r:id="rId2"/>
            </p:custDataLst>
            <p:extLst>
              <p:ext uri="{D42A27DB-BD31-4B8C-83A1-F6EECF244321}">
                <p14:modId xmlns:p14="http://schemas.microsoft.com/office/powerpoint/2010/main" val="31896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A00064F7-AF22-40BE-9CA3-E37719D4821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219B743-0187-4CB4-958A-0455FB6CF99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pic>
        <p:nvPicPr>
          <p:cNvPr id="11" name="Picture 10">
            <a:extLst>
              <a:ext uri="{FF2B5EF4-FFF2-40B4-BE49-F238E27FC236}">
                <a16:creationId xmlns:a16="http://schemas.microsoft.com/office/drawing/2014/main" id="{7CC43802-EA1D-4F03-AF42-2091D5FAF9E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2" name="Straight Connector 11">
            <a:extLst>
              <a:ext uri="{FF2B5EF4-FFF2-40B4-BE49-F238E27FC236}">
                <a16:creationId xmlns:a16="http://schemas.microsoft.com/office/drawing/2014/main" id="{1CCAC2F7-2AE2-47EA-A4F9-69B87B0A282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CA79A96-A46A-4043-8DE4-59AEF3E0EA61}"/>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3443099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B3DF27-36C2-4D9B-84F8-C86689A14682}"/>
              </a:ext>
            </a:extLst>
          </p:cNvPr>
          <p:cNvGraphicFramePr>
            <a:graphicFrameLocks noChangeAspect="1"/>
          </p:cNvGraphicFramePr>
          <p:nvPr userDrawn="1">
            <p:custDataLst>
              <p:tags r:id="rId2"/>
            </p:custDataLst>
            <p:extLst>
              <p:ext uri="{D42A27DB-BD31-4B8C-83A1-F6EECF244321}">
                <p14:modId xmlns:p14="http://schemas.microsoft.com/office/powerpoint/2010/main" val="1942827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BB3DF27-36C2-4D9B-84F8-C86689A146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F660E-9AFA-44CE-B2CE-37E304AD5A30}"/>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Rectangle 11">
            <a:extLst>
              <a:ext uri="{FF2B5EF4-FFF2-40B4-BE49-F238E27FC236}">
                <a16:creationId xmlns:a16="http://schemas.microsoft.com/office/drawing/2014/main" id="{9FC86183-5085-425A-911E-943AA6FE549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15" name="Line">
            <a:extLst>
              <a:ext uri="{FF2B5EF4-FFF2-40B4-BE49-F238E27FC236}">
                <a16:creationId xmlns:a16="http://schemas.microsoft.com/office/drawing/2014/main" id="{1D1663C5-C1D6-472D-8743-8D6DBA39342A}"/>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6" name="Freeform 5">
            <a:extLst>
              <a:ext uri="{FF2B5EF4-FFF2-40B4-BE49-F238E27FC236}">
                <a16:creationId xmlns:a16="http://schemas.microsoft.com/office/drawing/2014/main" id="{FC2D397B-AD55-45D0-8481-A6C52AA7572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7" name="Picture 16">
            <a:extLst>
              <a:ext uri="{FF2B5EF4-FFF2-40B4-BE49-F238E27FC236}">
                <a16:creationId xmlns:a16="http://schemas.microsoft.com/office/drawing/2014/main" id="{974AA219-9D2B-4980-9685-44F3C733EAC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0EBA7BD3-A59B-4F4A-97CB-A8F367B6BA7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0">
            <a:extLst>
              <a:ext uri="{FF2B5EF4-FFF2-40B4-BE49-F238E27FC236}">
                <a16:creationId xmlns:a16="http://schemas.microsoft.com/office/drawing/2014/main" id="{1AE87AF3-535B-43F7-B50A-CD4F5F51488E}"/>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40310497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93B3082-63B6-49AC-A4DA-3B92C37C4D96}"/>
              </a:ext>
            </a:extLst>
          </p:cNvPr>
          <p:cNvGraphicFramePr>
            <a:graphicFrameLocks noChangeAspect="1"/>
          </p:cNvGraphicFramePr>
          <p:nvPr userDrawn="1">
            <p:custDataLst>
              <p:tags r:id="rId2"/>
            </p:custDataLst>
            <p:extLst>
              <p:ext uri="{D42A27DB-BD31-4B8C-83A1-F6EECF244321}">
                <p14:modId xmlns:p14="http://schemas.microsoft.com/office/powerpoint/2010/main" val="2645187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193B3082-63B6-49AC-A4DA-3B92C37C4D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73F2A08-3AC8-4E48-9E02-37D2C2F57FC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a:t>Footer in sentence case</a:t>
            </a:r>
          </a:p>
        </p:txBody>
      </p:sp>
      <p:sp>
        <p:nvSpPr>
          <p:cNvPr id="11" name="Rectangle 10">
            <a:extLst>
              <a:ext uri="{FF2B5EF4-FFF2-40B4-BE49-F238E27FC236}">
                <a16:creationId xmlns:a16="http://schemas.microsoft.com/office/drawing/2014/main" id="{E8E11EDC-58E1-4672-A08E-831910BE33BB}"/>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13" name="Line">
            <a:extLst>
              <a:ext uri="{FF2B5EF4-FFF2-40B4-BE49-F238E27FC236}">
                <a16:creationId xmlns:a16="http://schemas.microsoft.com/office/drawing/2014/main" id="{574963F6-CA33-4700-B662-499262FF116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5" name="Freeform 5">
            <a:extLst>
              <a:ext uri="{FF2B5EF4-FFF2-40B4-BE49-F238E27FC236}">
                <a16:creationId xmlns:a16="http://schemas.microsoft.com/office/drawing/2014/main" id="{D8E74303-01FC-4276-8B48-C26DAC857637}"/>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6" name="Picture 15">
            <a:extLst>
              <a:ext uri="{FF2B5EF4-FFF2-40B4-BE49-F238E27FC236}">
                <a16:creationId xmlns:a16="http://schemas.microsoft.com/office/drawing/2014/main" id="{4549A7DB-8DD0-491E-8951-3E64FB0BD13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8" name="Straight Connector 17">
            <a:extLst>
              <a:ext uri="{FF2B5EF4-FFF2-40B4-BE49-F238E27FC236}">
                <a16:creationId xmlns:a16="http://schemas.microsoft.com/office/drawing/2014/main" id="{9F388B5E-DEE9-4350-A0E9-125507DBB08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618EEDD0-F86C-4DFD-B097-37AFB119D58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37288845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BF1FB9A-7E9E-4B8E-AD61-D4C33D07B8E7}"/>
              </a:ext>
            </a:extLst>
          </p:cNvPr>
          <p:cNvGraphicFramePr>
            <a:graphicFrameLocks noChangeAspect="1"/>
          </p:cNvGraphicFramePr>
          <p:nvPr userDrawn="1">
            <p:custDataLst>
              <p:tags r:id="rId2"/>
            </p:custDataLst>
            <p:extLst>
              <p:ext uri="{D42A27DB-BD31-4B8C-83A1-F6EECF244321}">
                <p14:modId xmlns:p14="http://schemas.microsoft.com/office/powerpoint/2010/main" val="3418301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4BF1FB9A-7E9E-4B8E-AD61-D4C33D07B8E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20E0FE5-0617-4F10-89A2-024332642BD0}"/>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7468008"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a:t>Footer in sentence case</a:t>
            </a:r>
          </a:p>
        </p:txBody>
      </p:sp>
      <p:sp>
        <p:nvSpPr>
          <p:cNvPr id="13" name="Rectangle 12">
            <a:extLst>
              <a:ext uri="{FF2B5EF4-FFF2-40B4-BE49-F238E27FC236}">
                <a16:creationId xmlns:a16="http://schemas.microsoft.com/office/drawing/2014/main" id="{6433E115-558B-4376-92F0-9EDAF1E8354D}"/>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15" name="Line">
            <a:extLst>
              <a:ext uri="{FF2B5EF4-FFF2-40B4-BE49-F238E27FC236}">
                <a16:creationId xmlns:a16="http://schemas.microsoft.com/office/drawing/2014/main" id="{FB3FE334-5074-47F9-B243-67045BF7427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6" name="Freeform 5">
            <a:extLst>
              <a:ext uri="{FF2B5EF4-FFF2-40B4-BE49-F238E27FC236}">
                <a16:creationId xmlns:a16="http://schemas.microsoft.com/office/drawing/2014/main" id="{C6D6A0DC-28FF-47AF-A39A-423A1ABE297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8" name="Picture 17">
            <a:extLst>
              <a:ext uri="{FF2B5EF4-FFF2-40B4-BE49-F238E27FC236}">
                <a16:creationId xmlns:a16="http://schemas.microsoft.com/office/drawing/2014/main" id="{C397DF90-7917-4C1C-8D0A-4C82FFADD6F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9" name="Straight Connector 18">
            <a:extLst>
              <a:ext uri="{FF2B5EF4-FFF2-40B4-BE49-F238E27FC236}">
                <a16:creationId xmlns:a16="http://schemas.microsoft.com/office/drawing/2014/main" id="{796D56C9-E95D-4B24-8602-BC23EC6DAF45}"/>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0F26186F-7395-49A9-9A17-6E276310FAE5}"/>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27816783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549199-4725-4C68-A6B9-802220D70100}"/>
              </a:ext>
            </a:extLst>
          </p:cNvPr>
          <p:cNvGraphicFramePr>
            <a:graphicFrameLocks noChangeAspect="1"/>
          </p:cNvGraphicFramePr>
          <p:nvPr userDrawn="1">
            <p:custDataLst>
              <p:tags r:id="rId2"/>
            </p:custDataLst>
            <p:extLst>
              <p:ext uri="{D42A27DB-BD31-4B8C-83A1-F6EECF244321}">
                <p14:modId xmlns:p14="http://schemas.microsoft.com/office/powerpoint/2010/main" val="3841477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44549199-4725-4C68-A6B9-802220D701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4E64FF-B638-4E85-B1B4-9B1855945CE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3DF8C12-C3CF-4EF2-98A2-57A2A5AF581C}"/>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17" name="Line">
            <a:extLst>
              <a:ext uri="{FF2B5EF4-FFF2-40B4-BE49-F238E27FC236}">
                <a16:creationId xmlns:a16="http://schemas.microsoft.com/office/drawing/2014/main" id="{87A2E62B-27CE-4C72-97CC-B51354D9F29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8" name="Freeform 5">
            <a:extLst>
              <a:ext uri="{FF2B5EF4-FFF2-40B4-BE49-F238E27FC236}">
                <a16:creationId xmlns:a16="http://schemas.microsoft.com/office/drawing/2014/main" id="{19E00001-6DC8-4976-8B1E-C2B0E39E0DC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9" name="Picture 18">
            <a:extLst>
              <a:ext uri="{FF2B5EF4-FFF2-40B4-BE49-F238E27FC236}">
                <a16:creationId xmlns:a16="http://schemas.microsoft.com/office/drawing/2014/main" id="{0E6806E0-E65E-49C8-9C39-A08C1593F3B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F5846481-DDF2-4FEE-B6E8-839315B8C7D5}"/>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DD3716BA-02BF-4706-BFF5-D3CFCAD74D6C}"/>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31033555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1B32FE-A062-4EED-A7B4-54E9B91A8288}"/>
              </a:ext>
            </a:extLst>
          </p:cNvPr>
          <p:cNvGraphicFramePr>
            <a:graphicFrameLocks noChangeAspect="1"/>
          </p:cNvGraphicFramePr>
          <p:nvPr userDrawn="1">
            <p:custDataLst>
              <p:tags r:id="rId2"/>
            </p:custDataLst>
            <p:extLst>
              <p:ext uri="{D42A27DB-BD31-4B8C-83A1-F6EECF244321}">
                <p14:modId xmlns:p14="http://schemas.microsoft.com/office/powerpoint/2010/main" val="192602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31B32FE-A062-4EED-A7B4-54E9B91A82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1BB9AD4-8630-4E1B-B9BC-60E83DCF7C1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D9241C2E-B1EE-4F0C-B39F-ADC3C97F68F4}"/>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17" name="Line">
            <a:extLst>
              <a:ext uri="{FF2B5EF4-FFF2-40B4-BE49-F238E27FC236}">
                <a16:creationId xmlns:a16="http://schemas.microsoft.com/office/drawing/2014/main" id="{CA52B080-5B03-4710-B41C-CDFA01A40668}"/>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8" name="Freeform 5">
            <a:extLst>
              <a:ext uri="{FF2B5EF4-FFF2-40B4-BE49-F238E27FC236}">
                <a16:creationId xmlns:a16="http://schemas.microsoft.com/office/drawing/2014/main" id="{881ADF28-5734-4233-B87C-C89A72029F57}"/>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19" name="Picture 18">
            <a:extLst>
              <a:ext uri="{FF2B5EF4-FFF2-40B4-BE49-F238E27FC236}">
                <a16:creationId xmlns:a16="http://schemas.microsoft.com/office/drawing/2014/main" id="{03D8951D-5638-4C5D-9529-01124EB764E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0" name="Straight Connector 19">
            <a:extLst>
              <a:ext uri="{FF2B5EF4-FFF2-40B4-BE49-F238E27FC236}">
                <a16:creationId xmlns:a16="http://schemas.microsoft.com/office/drawing/2014/main" id="{84B85F7F-4B79-4A5D-A3E9-7A3040E76A3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17E799CE-5C03-45ED-B7F1-FCA7822DB0E4}"/>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40538368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1BB1598-F334-40FE-96D9-B67E510C4A5F}"/>
              </a:ext>
            </a:extLst>
          </p:cNvPr>
          <p:cNvGraphicFramePr>
            <a:graphicFrameLocks noChangeAspect="1"/>
          </p:cNvGraphicFramePr>
          <p:nvPr userDrawn="1">
            <p:custDataLst>
              <p:tags r:id="rId2"/>
            </p:custDataLst>
            <p:extLst>
              <p:ext uri="{D42A27DB-BD31-4B8C-83A1-F6EECF244321}">
                <p14:modId xmlns:p14="http://schemas.microsoft.com/office/powerpoint/2010/main" val="2501047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61BB1598-F334-40FE-96D9-B67E510C4A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D03574E-7474-4B2F-BA46-9F8A7FEC8CFB}"/>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7098D04-7ACF-482F-ACF9-69398D9C08E3}"/>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19" name="Line">
            <a:extLst>
              <a:ext uri="{FF2B5EF4-FFF2-40B4-BE49-F238E27FC236}">
                <a16:creationId xmlns:a16="http://schemas.microsoft.com/office/drawing/2014/main" id="{7A1300FD-ED04-4341-AB6A-5E55718E4C5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503A8512-B8CB-4D99-855F-F447A5435AE9}"/>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21" name="Picture 20">
            <a:extLst>
              <a:ext uri="{FF2B5EF4-FFF2-40B4-BE49-F238E27FC236}">
                <a16:creationId xmlns:a16="http://schemas.microsoft.com/office/drawing/2014/main" id="{870607B4-7327-4C6F-8E45-0DE8B9FB724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2" name="Straight Connector 21">
            <a:extLst>
              <a:ext uri="{FF2B5EF4-FFF2-40B4-BE49-F238E27FC236}">
                <a16:creationId xmlns:a16="http://schemas.microsoft.com/office/drawing/2014/main" id="{207F3CAF-1E78-4875-A454-3F8B318382B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6C949D5-F1B9-4E6D-9F63-7C9349E465C6}"/>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grpSp>
        <p:nvGrpSpPr>
          <p:cNvPr id="24" name="Group 23">
            <a:extLst>
              <a:ext uri="{FF2B5EF4-FFF2-40B4-BE49-F238E27FC236}">
                <a16:creationId xmlns:a16="http://schemas.microsoft.com/office/drawing/2014/main" id="{83100221-BEBD-4112-8642-0874305F47CF}"/>
              </a:ext>
            </a:extLst>
          </p:cNvPr>
          <p:cNvGrpSpPr/>
          <p:nvPr userDrawn="1"/>
        </p:nvGrpSpPr>
        <p:grpSpPr>
          <a:xfrm>
            <a:off x="2784347" y="1154133"/>
            <a:ext cx="2697480" cy="3989371"/>
            <a:chOff x="2784347" y="1227222"/>
            <a:chExt cx="2697480" cy="3916279"/>
          </a:xfrm>
        </p:grpSpPr>
        <p:cxnSp>
          <p:nvCxnSpPr>
            <p:cNvPr id="25" name="Straight Connector 24">
              <a:extLst>
                <a:ext uri="{FF2B5EF4-FFF2-40B4-BE49-F238E27FC236}">
                  <a16:creationId xmlns:a16="http://schemas.microsoft.com/office/drawing/2014/main" id="{F74215BB-0E5E-47CA-B2DF-CB507E3918EE}"/>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E5B37A-AA00-4571-A3E7-E7AE0463715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0611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13952A8-A4D1-4A53-9D1B-BE1C127DD177}"/>
              </a:ext>
            </a:extLst>
          </p:cNvPr>
          <p:cNvGraphicFramePr>
            <a:graphicFrameLocks noChangeAspect="1"/>
          </p:cNvGraphicFramePr>
          <p:nvPr userDrawn="1">
            <p:custDataLst>
              <p:tags r:id="rId2"/>
            </p:custDataLst>
            <p:extLst>
              <p:ext uri="{D42A27DB-BD31-4B8C-83A1-F6EECF244321}">
                <p14:modId xmlns:p14="http://schemas.microsoft.com/office/powerpoint/2010/main" val="2597408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9"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813952A8-A4D1-4A53-9D1B-BE1C127DD17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132A89D-DF31-4CBB-B13A-908F506C7B1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74C3B40E-D517-477C-BEC9-861FD7E490F5}"/>
              </a:ext>
            </a:extLst>
          </p:cNvPr>
          <p:cNvGrpSpPr/>
          <p:nvPr userDrawn="1"/>
        </p:nvGrpSpPr>
        <p:grpSpPr>
          <a:xfrm>
            <a:off x="2784347" y="1154133"/>
            <a:ext cx="2697480" cy="3989371"/>
            <a:chOff x="2784347" y="1227222"/>
            <a:chExt cx="2697480" cy="3916279"/>
          </a:xfrm>
        </p:grpSpPr>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lvl1pPr>
            <a:lvl2pPr>
              <a:lnSpc>
                <a:spcPct val="100000"/>
              </a:lnSpc>
              <a:defRPr/>
            </a:lvl2pPr>
            <a:lvl3pPr>
              <a:lnSpc>
                <a:spcPct val="100000"/>
              </a:lnSpc>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lvl4pPr>
            <a:lvl5pPr marL="457189" indent="-114297">
              <a:lnSpc>
                <a:spcPct val="100000"/>
              </a:lnSpc>
              <a:spcBef>
                <a:spcPts val="0"/>
              </a:spcBef>
              <a:spcAft>
                <a:spcPts val="600"/>
              </a:spcAft>
              <a:buClr>
                <a:schemeClr val="accent1"/>
              </a:buClr>
              <a:buFont typeface="Taub Sans" pitchFamily="2"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34F93208-D0C2-4CED-9396-138F78FD7D8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19" name="Line">
            <a:extLst>
              <a:ext uri="{FF2B5EF4-FFF2-40B4-BE49-F238E27FC236}">
                <a16:creationId xmlns:a16="http://schemas.microsoft.com/office/drawing/2014/main" id="{58BD208D-50E5-4494-B978-019D14097C4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A6B515C7-AB2B-4179-83EC-9825C49D4C5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21" name="Picture 20">
            <a:extLst>
              <a:ext uri="{FF2B5EF4-FFF2-40B4-BE49-F238E27FC236}">
                <a16:creationId xmlns:a16="http://schemas.microsoft.com/office/drawing/2014/main" id="{B4B13C38-DF68-4D31-A527-A68D20E0274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22" name="Straight Connector 21">
            <a:extLst>
              <a:ext uri="{FF2B5EF4-FFF2-40B4-BE49-F238E27FC236}">
                <a16:creationId xmlns:a16="http://schemas.microsoft.com/office/drawing/2014/main" id="{E5ACB78C-05F4-444C-A0E1-45F70B1140F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10">
            <a:extLst>
              <a:ext uri="{FF2B5EF4-FFF2-40B4-BE49-F238E27FC236}">
                <a16:creationId xmlns:a16="http://schemas.microsoft.com/office/drawing/2014/main" id="{FDCE8F81-B1BE-481A-A388-157E9B695B0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2804573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a:t>Footer in sentence case</a:t>
            </a:r>
          </a:p>
        </p:txBody>
      </p:sp>
      <p:pic>
        <p:nvPicPr>
          <p:cNvPr id="11" name="Picture 10">
            <a:extLst>
              <a:ext uri="{FF2B5EF4-FFF2-40B4-BE49-F238E27FC236}">
                <a16:creationId xmlns:a16="http://schemas.microsoft.com/office/drawing/2014/main" id="{C9EAED03-FD40-4C12-BB69-3BC276DD6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2" name="Picture Placeholder 10">
            <a:extLst>
              <a:ext uri="{FF2B5EF4-FFF2-40B4-BE49-F238E27FC236}">
                <a16:creationId xmlns:a16="http://schemas.microsoft.com/office/drawing/2014/main" id="{D4AE4277-BDDB-47EC-8079-154D20AFA849}"/>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a:p>
        </p:txBody>
      </p:sp>
      <p:sp>
        <p:nvSpPr>
          <p:cNvPr id="21" name="Rectangle 20">
            <a:extLst>
              <a:ext uri="{FF2B5EF4-FFF2-40B4-BE49-F238E27FC236}">
                <a16:creationId xmlns:a16="http://schemas.microsoft.com/office/drawing/2014/main" id="{B141E85A-1790-4DF0-B46A-D9E8C07B8E39}"/>
              </a:ext>
            </a:extLst>
          </p:cNvPr>
          <p:cNvSpPr/>
          <p:nvPr userDrawn="1"/>
        </p:nvSpPr>
        <p:spPr>
          <a:xfrm>
            <a:off x="8161101" y="1154131"/>
            <a:ext cx="982899" cy="3989370"/>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endParaRPr>
          </a:p>
        </p:txBody>
      </p:sp>
      <p:sp>
        <p:nvSpPr>
          <p:cNvPr id="22" name="Line">
            <a:extLst>
              <a:ext uri="{FF2B5EF4-FFF2-40B4-BE49-F238E27FC236}">
                <a16:creationId xmlns:a16="http://schemas.microsoft.com/office/drawing/2014/main" id="{69B407B2-7763-4D5C-93EB-C127E8A9964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3" name="Freeform 5">
            <a:extLst>
              <a:ext uri="{FF2B5EF4-FFF2-40B4-BE49-F238E27FC236}">
                <a16:creationId xmlns:a16="http://schemas.microsoft.com/office/drawing/2014/main" id="{584D058B-5B09-436D-B588-DD140C66520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24" name="Picture 23">
            <a:extLst>
              <a:ext uri="{FF2B5EF4-FFF2-40B4-BE49-F238E27FC236}">
                <a16:creationId xmlns:a16="http://schemas.microsoft.com/office/drawing/2014/main" id="{571AC92E-F024-4688-B87F-CF46AAC7F4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Tree>
    <p:extLst>
      <p:ext uri="{BB962C8B-B14F-4D97-AF65-F5344CB8AC3E}">
        <p14:creationId xmlns:p14="http://schemas.microsoft.com/office/powerpoint/2010/main" val="841729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980CE5-6410-41F6-A9EF-DAA48EB781B7}"/>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pic>
        <p:nvPicPr>
          <p:cNvPr id="32" name="Picture 31">
            <a:extLst>
              <a:ext uri="{FF2B5EF4-FFF2-40B4-BE49-F238E27FC236}">
                <a16:creationId xmlns:a16="http://schemas.microsoft.com/office/drawing/2014/main" id="{F98AC6D1-6ABB-40AC-88F9-0AB88141E6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569" t="6145" r="5001"/>
          <a:stretch/>
        </p:blipFill>
        <p:spPr>
          <a:xfrm>
            <a:off x="7436274" y="3"/>
            <a:ext cx="1707727" cy="2862761"/>
          </a:xfrm>
          <a:prstGeom prst="rect">
            <a:avLst/>
          </a:prstGeom>
        </p:spPr>
      </p:pic>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6" name="Rectangle 15">
            <a:extLst>
              <a:ext uri="{FF2B5EF4-FFF2-40B4-BE49-F238E27FC236}">
                <a16:creationId xmlns:a16="http://schemas.microsoft.com/office/drawing/2014/main" id="{E575DEF8-BB8B-4142-B9C3-F821B5A8433B}"/>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8" name="Rectangle 17">
            <a:extLst>
              <a:ext uri="{FF2B5EF4-FFF2-40B4-BE49-F238E27FC236}">
                <a16:creationId xmlns:a16="http://schemas.microsoft.com/office/drawing/2014/main" id="{3208D9FE-31FF-4202-96DF-2A398E5F47A2}"/>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19" name="Slide Number Placeholder 9">
            <a:extLst>
              <a:ext uri="{FF2B5EF4-FFF2-40B4-BE49-F238E27FC236}">
                <a16:creationId xmlns:a16="http://schemas.microsoft.com/office/drawing/2014/main" id="{4FEC8B2D-42CD-4067-A7A2-A48E883964AC}"/>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a:p>
        </p:txBody>
      </p:sp>
      <p:sp>
        <p:nvSpPr>
          <p:cNvPr id="20" name="ADP MAS Executive Overview…">
            <a:extLst>
              <a:ext uri="{FF2B5EF4-FFF2-40B4-BE49-F238E27FC236}">
                <a16:creationId xmlns:a16="http://schemas.microsoft.com/office/drawing/2014/main" id="{908A0C43-2C86-4AEB-A680-453369E802E3}"/>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21" name="Footer Placeholder 16">
            <a:extLst>
              <a:ext uri="{FF2B5EF4-FFF2-40B4-BE49-F238E27FC236}">
                <a16:creationId xmlns:a16="http://schemas.microsoft.com/office/drawing/2014/main" id="{97599A03-E4F4-482B-9E5D-D86225638723}"/>
              </a:ext>
            </a:extLst>
          </p:cNvPr>
          <p:cNvSpPr>
            <a:spLocks noGrp="1"/>
          </p:cNvSpPr>
          <p:nvPr>
            <p:ph type="ftr" sz="quarter" idx="15"/>
          </p:nvPr>
        </p:nvSpPr>
        <p:spPr>
          <a:xfrm>
            <a:off x="2601265" y="4889146"/>
            <a:ext cx="4720919" cy="123111"/>
          </a:xfrm>
        </p:spPr>
        <p:txBody>
          <a:bodyPr/>
          <a:lstStyle/>
          <a:p>
            <a:r>
              <a:rPr lang="en-US"/>
              <a:t>Footer in sentence case</a:t>
            </a:r>
          </a:p>
        </p:txBody>
      </p:sp>
      <p:sp>
        <p:nvSpPr>
          <p:cNvPr id="22" name="Line">
            <a:extLst>
              <a:ext uri="{FF2B5EF4-FFF2-40B4-BE49-F238E27FC236}">
                <a16:creationId xmlns:a16="http://schemas.microsoft.com/office/drawing/2014/main" id="{0BA0689C-006A-43D5-920D-321E927714C6}"/>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23" name="Rectangle 22">
            <a:extLst>
              <a:ext uri="{FF2B5EF4-FFF2-40B4-BE49-F238E27FC236}">
                <a16:creationId xmlns:a16="http://schemas.microsoft.com/office/drawing/2014/main" id="{7305ACFD-71F8-44A4-9B85-EAE38EB4DB4A}"/>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24" name="Freeform 5">
            <a:extLst>
              <a:ext uri="{FF2B5EF4-FFF2-40B4-BE49-F238E27FC236}">
                <a16:creationId xmlns:a16="http://schemas.microsoft.com/office/drawing/2014/main" id="{E9AF36EE-034E-4B05-B0C9-B811CA51574E}"/>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4056234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CE8B08-EA69-4458-9637-876FC51604D5}"/>
              </a:ext>
            </a:extLst>
          </p:cNvPr>
          <p:cNvGraphicFramePr>
            <a:graphicFrameLocks noChangeAspect="1"/>
          </p:cNvGraphicFramePr>
          <p:nvPr userDrawn="1">
            <p:custDataLst>
              <p:tags r:id="rId2"/>
            </p:custDataLst>
            <p:extLst>
              <p:ext uri="{D42A27DB-BD31-4B8C-83A1-F6EECF244321}">
                <p14:modId xmlns:p14="http://schemas.microsoft.com/office/powerpoint/2010/main" val="37485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F3CE8B08-EA69-4458-9637-876FC51604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5FC6751-1AB1-41C7-AA2E-FC23F0A7CE68}"/>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7" name="Straight Connector 6">
            <a:extLst>
              <a:ext uri="{FF2B5EF4-FFF2-40B4-BE49-F238E27FC236}">
                <a16:creationId xmlns:a16="http://schemas.microsoft.com/office/drawing/2014/main" id="{E141ABD1-B2B8-4B31-865E-55BB429D5359}"/>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ED1346-C3FD-4BAE-A1A9-0BDB05DCD9E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0" name="Title 1">
            <a:extLst>
              <a:ext uri="{FF2B5EF4-FFF2-40B4-BE49-F238E27FC236}">
                <a16:creationId xmlns:a16="http://schemas.microsoft.com/office/drawing/2014/main" id="{B9F58FE6-8921-4C4F-AFA6-491A979C02B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20154925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E13226-0CC3-4F98-850D-52A27DF6C5F8}"/>
              </a:ext>
            </a:extLst>
          </p:cNvPr>
          <p:cNvGraphicFramePr>
            <a:graphicFrameLocks noChangeAspect="1"/>
          </p:cNvGraphicFramePr>
          <p:nvPr userDrawn="1">
            <p:custDataLst>
              <p:tags r:id="rId2"/>
            </p:custDataLst>
            <p:extLst>
              <p:ext uri="{D42A27DB-BD31-4B8C-83A1-F6EECF244321}">
                <p14:modId xmlns:p14="http://schemas.microsoft.com/office/powerpoint/2010/main" val="1095475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7"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CFE13226-0CC3-4F98-850D-52A27DF6C5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3AB827C-93C5-47F2-A706-8600E39913C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8" name="Straight Connector 7">
            <a:extLst>
              <a:ext uri="{FF2B5EF4-FFF2-40B4-BE49-F238E27FC236}">
                <a16:creationId xmlns:a16="http://schemas.microsoft.com/office/drawing/2014/main" id="{34E675A3-6905-4528-B343-87BF1DC2A04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A329D7-02B3-4992-83CF-B2C0D43D323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14" name="Text Placeholder 10">
            <a:extLst>
              <a:ext uri="{FF2B5EF4-FFF2-40B4-BE49-F238E27FC236}">
                <a16:creationId xmlns:a16="http://schemas.microsoft.com/office/drawing/2014/main" id="{5863C8FE-E5C3-4BAD-9BB0-48E974CCD9AB}"/>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4513155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a:p>
        </p:txBody>
      </p:sp>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sp>
        <p:nvSpPr>
          <p:cNvPr id="17" name="ADP MAS Executive Overview…">
            <a:extLst>
              <a:ext uri="{FF2B5EF4-FFF2-40B4-BE49-F238E27FC236}">
                <a16:creationId xmlns:a16="http://schemas.microsoft.com/office/drawing/2014/main" id="{E0588020-457D-480D-804A-A1838F6E80FE}"/>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bg1"/>
                </a:solidFill>
              </a:defRPr>
            </a:lvl1pPr>
            <a:lvl2pPr marL="0" indent="0">
              <a:lnSpc>
                <a:spcPct val="100000"/>
              </a:lnSpc>
              <a:buNone/>
              <a:defRPr sz="2400">
                <a:solidFill>
                  <a:schemeClr val="bg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bg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bg1"/>
                </a:solidFill>
              </a:defRPr>
            </a:lvl1pPr>
          </a:lstStyle>
          <a:p>
            <a:fld id="{0C691DA3-4ABE-49F3-91E6-D9975CC9DD5F}" type="slidenum">
              <a:rPr lang="en-US" smtClean="0"/>
              <a:pPr/>
              <a:t>‹#›</a:t>
            </a:fld>
            <a:endParaRPr lang="en-US"/>
          </a:p>
        </p:txBody>
      </p:sp>
      <p:pic>
        <p:nvPicPr>
          <p:cNvPr id="14" name="Picture 1" descr="Picture 1">
            <a:extLst>
              <a:ext uri="{FF2B5EF4-FFF2-40B4-BE49-F238E27FC236}">
                <a16:creationId xmlns:a16="http://schemas.microsoft.com/office/drawing/2014/main" id="{42BD9E4D-B0E5-4912-85C8-231F50F0A85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
          <a:stretch/>
        </p:blipFill>
        <p:spPr>
          <a:xfrm>
            <a:off x="6108701" y="821534"/>
            <a:ext cx="3035299" cy="2218771"/>
          </a:xfrm>
          <a:prstGeom prst="rect">
            <a:avLst/>
          </a:prstGeom>
          <a:ln w="12700">
            <a:miter lim="400000"/>
          </a:ln>
        </p:spPr>
      </p:pic>
      <p:cxnSp>
        <p:nvCxnSpPr>
          <p:cNvPr id="18" name="Straight Connector 17">
            <a:extLst>
              <a:ext uri="{FF2B5EF4-FFF2-40B4-BE49-F238E27FC236}">
                <a16:creationId xmlns:a16="http://schemas.microsoft.com/office/drawing/2014/main" id="{1A59F4C6-C611-4359-81BA-7C6F65AA7725}"/>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00E9DC-7BD1-453C-A0E2-41740EF4F503}"/>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B755E4-B0A7-49C2-822E-A31A407F5401}"/>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27E75DC-2976-4BBD-9F57-B862046265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6136" y="4325115"/>
            <a:ext cx="868680" cy="618907"/>
          </a:xfrm>
          <a:prstGeom prst="rect">
            <a:avLst/>
          </a:prstGeom>
        </p:spPr>
      </p:pic>
    </p:spTree>
    <p:extLst>
      <p:ext uri="{BB962C8B-B14F-4D97-AF65-F5344CB8AC3E}">
        <p14:creationId xmlns:p14="http://schemas.microsoft.com/office/powerpoint/2010/main" val="1919421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B">
    <p:bg>
      <p:bgPr>
        <a:solidFill>
          <a:srgbClr val="FAC8BF"/>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endParaRPr>
          </a:p>
        </p:txBody>
      </p:sp>
      <p:pic>
        <p:nvPicPr>
          <p:cNvPr id="50" name="Picture 49">
            <a:extLst>
              <a:ext uri="{FF2B5EF4-FFF2-40B4-BE49-F238E27FC236}">
                <a16:creationId xmlns:a16="http://schemas.microsoft.com/office/drawing/2014/main" id="{FE1674A3-80F2-4664-B5FB-3500016F939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2107" t="22250"/>
          <a:stretch/>
        </p:blipFill>
        <p:spPr>
          <a:xfrm>
            <a:off x="5974733" y="2567587"/>
            <a:ext cx="1896097" cy="2184398"/>
          </a:xfrm>
          <a:prstGeom prst="rect">
            <a:avLst/>
          </a:prstGeom>
        </p:spPr>
      </p:pic>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5029200" cy="246221"/>
          </a:xfrm>
        </p:spPr>
        <p:txBody>
          <a:bodyPr anchor="b"/>
          <a:lstStyle>
            <a:lvl1pPr>
              <a:defRPr sz="1600">
                <a:solidFill>
                  <a:schemeClr val="accent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pic>
        <p:nvPicPr>
          <p:cNvPr id="15" name="Picture 14">
            <a:extLst>
              <a:ext uri="{FF2B5EF4-FFF2-40B4-BE49-F238E27FC236}">
                <a16:creationId xmlns:a16="http://schemas.microsoft.com/office/drawing/2014/main" id="{EE352F56-6B00-49BC-9732-9412C6D660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3528" y="1572771"/>
            <a:ext cx="1005840" cy="716629"/>
          </a:xfrm>
          <a:prstGeom prst="rect">
            <a:avLst/>
          </a:prstGeom>
        </p:spPr>
      </p:pic>
    </p:spTree>
    <p:extLst>
      <p:ext uri="{BB962C8B-B14F-4D97-AF65-F5344CB8AC3E}">
        <p14:creationId xmlns:p14="http://schemas.microsoft.com/office/powerpoint/2010/main" val="26565321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p>
            <a:r>
              <a:rPr lang="en-US"/>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a:p>
        </p:txBody>
      </p:sp>
      <p:pic>
        <p:nvPicPr>
          <p:cNvPr id="13" name="Picture 1" descr="Picture 1">
            <a:extLst>
              <a:ext uri="{FF2B5EF4-FFF2-40B4-BE49-F238E27FC236}">
                <a16:creationId xmlns:a16="http://schemas.microsoft.com/office/drawing/2014/main" id="{65191009-6F43-4BEF-968F-333A220DACB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30522" y="1"/>
            <a:ext cx="1713473" cy="2860717"/>
          </a:xfrm>
          <a:prstGeom prst="rect">
            <a:avLst/>
          </a:prstGeom>
          <a:ln w="12700">
            <a:miter lim="400000"/>
          </a:ln>
        </p:spPr>
      </p:pic>
    </p:spTree>
    <p:extLst>
      <p:ext uri="{BB962C8B-B14F-4D97-AF65-F5344CB8AC3E}">
        <p14:creationId xmlns:p14="http://schemas.microsoft.com/office/powerpoint/2010/main" val="699655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6923CBE-4A1D-4F64-BA89-BF0D7E38C500}"/>
              </a:ext>
            </a:extLst>
          </p:cNvPr>
          <p:cNvSpPr/>
          <p:nvPr userDrawn="1"/>
        </p:nvSpPr>
        <p:spPr>
          <a:xfrm>
            <a:off x="218487" y="4757896"/>
            <a:ext cx="7352747" cy="385604"/>
          </a:xfrm>
          <a:prstGeom prst="rect">
            <a:avLst/>
          </a:prstGeom>
          <a:solidFill>
            <a:srgbClr val="FAC8BF"/>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8" name="Rectangle 17">
            <a:extLst>
              <a:ext uri="{FF2B5EF4-FFF2-40B4-BE49-F238E27FC236}">
                <a16:creationId xmlns:a16="http://schemas.microsoft.com/office/drawing/2014/main" id="{C0A38496-4CCE-4D73-953A-FBF333A58AFE}"/>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19" name="Rectangle 18">
            <a:extLst>
              <a:ext uri="{FF2B5EF4-FFF2-40B4-BE49-F238E27FC236}">
                <a16:creationId xmlns:a16="http://schemas.microsoft.com/office/drawing/2014/main" id="{783E5784-AF0B-4478-8E38-FCD1D94703B0}"/>
              </a:ext>
            </a:extLst>
          </p:cNvPr>
          <p:cNvSpPr/>
          <p:nvPr userDrawn="1"/>
        </p:nvSpPr>
        <p:spPr>
          <a:xfrm>
            <a:off x="7430522" y="4757896"/>
            <a:ext cx="726049" cy="385604"/>
          </a:xfrm>
          <a:prstGeom prst="rect">
            <a:avLst/>
          </a:prstGeom>
          <a:solidFill>
            <a:schemeClr val="accent5"/>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5"/>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p>
            <a:r>
              <a:rPr lang="en-US"/>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a:p>
        </p:txBody>
      </p:sp>
    </p:spTree>
    <p:extLst>
      <p:ext uri="{BB962C8B-B14F-4D97-AF65-F5344CB8AC3E}">
        <p14:creationId xmlns:p14="http://schemas.microsoft.com/office/powerpoint/2010/main" val="1805194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cover C">
    <p:bg>
      <p:bgPr>
        <a:solidFill>
          <a:srgbClr val="FAC8BF"/>
        </a:solidFill>
        <a:effectLst/>
      </p:bgPr>
    </p:bg>
    <p:spTree>
      <p:nvGrpSpPr>
        <p:cNvPr id="1" name=""/>
        <p:cNvGrpSpPr/>
        <p:nvPr/>
      </p:nvGrpSpPr>
      <p:grpSpPr>
        <a:xfrm>
          <a:off x="0" y="0"/>
          <a:ext cx="0" cy="0"/>
          <a:chOff x="0" y="0"/>
          <a:chExt cx="0" cy="0"/>
        </a:xfrm>
      </p:grpSpPr>
      <p:pic>
        <p:nvPicPr>
          <p:cNvPr id="14" name="Picture 1" descr="Picture 1">
            <a:extLst>
              <a:ext uri="{FF2B5EF4-FFF2-40B4-BE49-F238E27FC236}">
                <a16:creationId xmlns:a16="http://schemas.microsoft.com/office/drawing/2014/main" id="{F0BD883B-3439-4295-8213-9F8B9042D8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76003" y="2865402"/>
            <a:ext cx="1454519" cy="1938505"/>
          </a:xfrm>
          <a:prstGeom prst="rect">
            <a:avLst/>
          </a:prstGeom>
          <a:ln w="12700">
            <a:miter lim="400000"/>
          </a:ln>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tx1"/>
                </a:solidFill>
              </a:defRPr>
            </a:lvl1pPr>
          </a:lstStyle>
          <a:p>
            <a:fld id="{0C691DA3-4ABE-49F3-91E6-D9975CC9DD5F}" type="slidenum">
              <a:rPr lang="en-US" smtClean="0"/>
              <a:pPr/>
              <a:t>‹#›</a:t>
            </a:fld>
            <a:endParaRPr lang="en-US"/>
          </a:p>
        </p:txBody>
      </p:sp>
    </p:spTree>
    <p:extLst>
      <p:ext uri="{BB962C8B-B14F-4D97-AF65-F5344CB8AC3E}">
        <p14:creationId xmlns:p14="http://schemas.microsoft.com/office/powerpoint/2010/main" val="11247441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B39788B-0B1B-4E6E-A269-5D537DCAA8B7}"/>
              </a:ext>
            </a:extLst>
          </p:cNvPr>
          <p:cNvGraphicFramePr>
            <a:graphicFrameLocks noChangeAspect="1"/>
          </p:cNvGraphicFramePr>
          <p:nvPr userDrawn="1">
            <p:custDataLst>
              <p:tags r:id="rId2"/>
            </p:custDataLst>
            <p:extLst>
              <p:ext uri="{D42A27DB-BD31-4B8C-83A1-F6EECF244321}">
                <p14:modId xmlns:p14="http://schemas.microsoft.com/office/powerpoint/2010/main" val="4008504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5"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6B39788B-0B1B-4E6E-A269-5D537DCAA8B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1B35089-F984-455C-8EC7-8C2FB525002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pic>
        <p:nvPicPr>
          <p:cNvPr id="12" name="Picture 11">
            <a:extLst>
              <a:ext uri="{FF2B5EF4-FFF2-40B4-BE49-F238E27FC236}">
                <a16:creationId xmlns:a16="http://schemas.microsoft.com/office/drawing/2014/main" id="{27F8A90D-461F-4AD7-89B6-03D474E3133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11" name="Straight Connector 10">
            <a:extLst>
              <a:ext uri="{FF2B5EF4-FFF2-40B4-BE49-F238E27FC236}">
                <a16:creationId xmlns:a16="http://schemas.microsoft.com/office/drawing/2014/main" id="{26CE136E-28C9-4658-87D6-8DC75128657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9D3A32EE-31CC-402C-BC8F-0A45C5C35022}"/>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35080276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D186E4-CCFD-41FC-B2EE-05D516B2FFBB}"/>
              </a:ext>
            </a:extLst>
          </p:cNvPr>
          <p:cNvGraphicFramePr>
            <a:graphicFrameLocks noChangeAspect="1"/>
          </p:cNvGraphicFramePr>
          <p:nvPr userDrawn="1">
            <p:custDataLst>
              <p:tags r:id="rId2"/>
            </p:custDataLst>
            <p:extLst>
              <p:ext uri="{D42A27DB-BD31-4B8C-83A1-F6EECF244321}">
                <p14:modId xmlns:p14="http://schemas.microsoft.com/office/powerpoint/2010/main" val="2579586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52D186E4-CCFD-41FC-B2EE-05D516B2FFB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ED6D7C7-4C7F-4436-81C4-A8013D3C49C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pic>
        <p:nvPicPr>
          <p:cNvPr id="15" name="Picture 14">
            <a:extLst>
              <a:ext uri="{FF2B5EF4-FFF2-40B4-BE49-F238E27FC236}">
                <a16:creationId xmlns:a16="http://schemas.microsoft.com/office/drawing/2014/main" id="{E4DEAE15-3C1A-4492-9489-C1BDD96F9D7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6" name="Rectangle 15">
            <a:extLst>
              <a:ext uri="{FF2B5EF4-FFF2-40B4-BE49-F238E27FC236}">
                <a16:creationId xmlns:a16="http://schemas.microsoft.com/office/drawing/2014/main" id="{837F9629-796A-4B11-80F1-082E52FE0A2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7" name="Line">
            <a:extLst>
              <a:ext uri="{FF2B5EF4-FFF2-40B4-BE49-F238E27FC236}">
                <a16:creationId xmlns:a16="http://schemas.microsoft.com/office/drawing/2014/main" id="{C6BB5B10-7AC6-4D4C-9398-EBC3DAD9ADC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8" name="Freeform 5">
            <a:extLst>
              <a:ext uri="{FF2B5EF4-FFF2-40B4-BE49-F238E27FC236}">
                <a16:creationId xmlns:a16="http://schemas.microsoft.com/office/drawing/2014/main" id="{A9034E5B-6976-4800-BAF5-ADD2CC88B26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cxnSp>
        <p:nvCxnSpPr>
          <p:cNvPr id="19" name="Straight Connector 18">
            <a:extLst>
              <a:ext uri="{FF2B5EF4-FFF2-40B4-BE49-F238E27FC236}">
                <a16:creationId xmlns:a16="http://schemas.microsoft.com/office/drawing/2014/main" id="{E9757BDE-0409-49EB-9405-B6E8618BA84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B7F55FEB-5344-4114-9B20-AD834CC4D51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2502501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673E619-3BCC-4E72-9E39-ED21D941EDCA}"/>
              </a:ext>
            </a:extLst>
          </p:cNvPr>
          <p:cNvGraphicFramePr>
            <a:graphicFrameLocks noChangeAspect="1"/>
          </p:cNvGraphicFramePr>
          <p:nvPr userDrawn="1">
            <p:custDataLst>
              <p:tags r:id="rId2"/>
            </p:custDataLst>
            <p:extLst>
              <p:ext uri="{D42A27DB-BD31-4B8C-83A1-F6EECF244321}">
                <p14:modId xmlns:p14="http://schemas.microsoft.com/office/powerpoint/2010/main" val="936582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B673E619-3BCC-4E72-9E39-ED21D941ED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8949D5-1BB3-4C23-9480-7E17D170AB73}"/>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a:t>Footer in sentence case</a:t>
            </a:r>
          </a:p>
        </p:txBody>
      </p:sp>
      <p:pic>
        <p:nvPicPr>
          <p:cNvPr id="11" name="Picture 10">
            <a:extLst>
              <a:ext uri="{FF2B5EF4-FFF2-40B4-BE49-F238E27FC236}">
                <a16:creationId xmlns:a16="http://schemas.microsoft.com/office/drawing/2014/main" id="{138ABF3E-1B07-45DE-A9CC-499D6A046A1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5" name="Rectangle 14">
            <a:extLst>
              <a:ext uri="{FF2B5EF4-FFF2-40B4-BE49-F238E27FC236}">
                <a16:creationId xmlns:a16="http://schemas.microsoft.com/office/drawing/2014/main" id="{943A54F8-84C7-4546-906B-4DE5CFEDDA48}"/>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6" name="Line">
            <a:extLst>
              <a:ext uri="{FF2B5EF4-FFF2-40B4-BE49-F238E27FC236}">
                <a16:creationId xmlns:a16="http://schemas.microsoft.com/office/drawing/2014/main" id="{F229DDF5-D6D0-4B5E-B26F-E2762A20123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8" name="Freeform 5">
            <a:extLst>
              <a:ext uri="{FF2B5EF4-FFF2-40B4-BE49-F238E27FC236}">
                <a16:creationId xmlns:a16="http://schemas.microsoft.com/office/drawing/2014/main" id="{206133B1-C7AD-4731-9021-E32C77ADB9B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cxnSp>
        <p:nvCxnSpPr>
          <p:cNvPr id="19" name="Straight Connector 18">
            <a:extLst>
              <a:ext uri="{FF2B5EF4-FFF2-40B4-BE49-F238E27FC236}">
                <a16:creationId xmlns:a16="http://schemas.microsoft.com/office/drawing/2014/main" id="{12834A68-4A9F-4E92-B7D6-72380D84B7EA}"/>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2663C781-7414-48B0-A672-8456FEAD2FA8}"/>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2700166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295FEC-52D2-4471-9483-1BD0A76C4E63}"/>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r>
              <a:rPr lang="en-US"/>
              <a:t>Click icon to add picture</a:t>
            </a:r>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7" name="Rectangle 26">
            <a:extLst>
              <a:ext uri="{FF2B5EF4-FFF2-40B4-BE49-F238E27FC236}">
                <a16:creationId xmlns:a16="http://schemas.microsoft.com/office/drawing/2014/main" id="{D90E1DA7-2952-4F9F-B8E2-CD170B73B65D}"/>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9" name="Rectangle 28">
            <a:extLst>
              <a:ext uri="{FF2B5EF4-FFF2-40B4-BE49-F238E27FC236}">
                <a16:creationId xmlns:a16="http://schemas.microsoft.com/office/drawing/2014/main" id="{4E1519C6-F169-4270-8455-37C142C3FD28}"/>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30" name="Slide Number Placeholder 9">
            <a:extLst>
              <a:ext uri="{FF2B5EF4-FFF2-40B4-BE49-F238E27FC236}">
                <a16:creationId xmlns:a16="http://schemas.microsoft.com/office/drawing/2014/main" id="{69E0EF9D-22FB-4FD8-A6E9-48FF3D139132}"/>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a:p>
        </p:txBody>
      </p:sp>
      <p:sp>
        <p:nvSpPr>
          <p:cNvPr id="31" name="ADP MAS Executive Overview…">
            <a:extLst>
              <a:ext uri="{FF2B5EF4-FFF2-40B4-BE49-F238E27FC236}">
                <a16:creationId xmlns:a16="http://schemas.microsoft.com/office/drawing/2014/main" id="{49933E2A-7233-409C-A441-6C7594DDF668}"/>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32" name="Footer Placeholder 16">
            <a:extLst>
              <a:ext uri="{FF2B5EF4-FFF2-40B4-BE49-F238E27FC236}">
                <a16:creationId xmlns:a16="http://schemas.microsoft.com/office/drawing/2014/main" id="{6D65A552-9FEB-470E-9026-2B7636C6EECB}"/>
              </a:ext>
            </a:extLst>
          </p:cNvPr>
          <p:cNvSpPr>
            <a:spLocks noGrp="1"/>
          </p:cNvSpPr>
          <p:nvPr>
            <p:ph type="ftr" sz="quarter" idx="15"/>
          </p:nvPr>
        </p:nvSpPr>
        <p:spPr>
          <a:xfrm>
            <a:off x="2601265" y="4889146"/>
            <a:ext cx="4720919" cy="123111"/>
          </a:xfrm>
        </p:spPr>
        <p:txBody>
          <a:bodyPr/>
          <a:lstStyle/>
          <a:p>
            <a:r>
              <a:rPr lang="en-US"/>
              <a:t>Footer in sentence case</a:t>
            </a:r>
          </a:p>
        </p:txBody>
      </p:sp>
      <p:sp>
        <p:nvSpPr>
          <p:cNvPr id="33" name="Line">
            <a:extLst>
              <a:ext uri="{FF2B5EF4-FFF2-40B4-BE49-F238E27FC236}">
                <a16:creationId xmlns:a16="http://schemas.microsoft.com/office/drawing/2014/main" id="{F6A759EC-1923-49EA-AC07-526C77062B4C}"/>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4" name="Rectangle 33">
            <a:extLst>
              <a:ext uri="{FF2B5EF4-FFF2-40B4-BE49-F238E27FC236}">
                <a16:creationId xmlns:a16="http://schemas.microsoft.com/office/drawing/2014/main" id="{0E9602FA-1535-4F5F-9D29-5BD1B3B97386}"/>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35" name="Freeform 5">
            <a:extLst>
              <a:ext uri="{FF2B5EF4-FFF2-40B4-BE49-F238E27FC236}">
                <a16:creationId xmlns:a16="http://schemas.microsoft.com/office/drawing/2014/main" id="{129DED28-1385-42CD-A104-07158B46AE55}"/>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5833555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8645C3-5443-4118-A87D-0F14008F034F}"/>
              </a:ext>
            </a:extLst>
          </p:cNvPr>
          <p:cNvGraphicFramePr>
            <a:graphicFrameLocks noChangeAspect="1"/>
          </p:cNvGraphicFramePr>
          <p:nvPr userDrawn="1">
            <p:custDataLst>
              <p:tags r:id="rId2"/>
            </p:custDataLst>
            <p:extLst>
              <p:ext uri="{D42A27DB-BD31-4B8C-83A1-F6EECF244321}">
                <p14:modId xmlns:p14="http://schemas.microsoft.com/office/powerpoint/2010/main" val="3793659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4E8645C3-5443-4118-A87D-0F14008F034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0FA6619-6A8E-4654-9BC3-BE32FEE5B21F}"/>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a:t>Footer in sentence case</a:t>
            </a:r>
          </a:p>
        </p:txBody>
      </p:sp>
      <p:pic>
        <p:nvPicPr>
          <p:cNvPr id="15" name="Picture 14">
            <a:extLst>
              <a:ext uri="{FF2B5EF4-FFF2-40B4-BE49-F238E27FC236}">
                <a16:creationId xmlns:a16="http://schemas.microsoft.com/office/drawing/2014/main" id="{1AFB359E-E884-41AC-9961-DFF9805924F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6" name="Rectangle 15">
            <a:extLst>
              <a:ext uri="{FF2B5EF4-FFF2-40B4-BE49-F238E27FC236}">
                <a16:creationId xmlns:a16="http://schemas.microsoft.com/office/drawing/2014/main" id="{1709BBD1-0A16-4792-8B2F-D1E026587FB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8" name="Line">
            <a:extLst>
              <a:ext uri="{FF2B5EF4-FFF2-40B4-BE49-F238E27FC236}">
                <a16:creationId xmlns:a16="http://schemas.microsoft.com/office/drawing/2014/main" id="{CBEB9182-C912-4E66-8D69-1C06EE579010}"/>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9" name="Freeform 5">
            <a:extLst>
              <a:ext uri="{FF2B5EF4-FFF2-40B4-BE49-F238E27FC236}">
                <a16:creationId xmlns:a16="http://schemas.microsoft.com/office/drawing/2014/main" id="{54158E97-3B44-4368-9145-524FFB43FA9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cxnSp>
        <p:nvCxnSpPr>
          <p:cNvPr id="20" name="Straight Connector 19">
            <a:extLst>
              <a:ext uri="{FF2B5EF4-FFF2-40B4-BE49-F238E27FC236}">
                <a16:creationId xmlns:a16="http://schemas.microsoft.com/office/drawing/2014/main" id="{1FCFF005-60D7-47BB-BFF3-D2027EED6AA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3D329BC1-E9D3-431F-BCF1-804D4D91D4F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22286362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54122-DDD8-4E3E-B34E-17D0684FB819}"/>
              </a:ext>
            </a:extLst>
          </p:cNvPr>
          <p:cNvGraphicFramePr>
            <a:graphicFrameLocks noChangeAspect="1"/>
          </p:cNvGraphicFramePr>
          <p:nvPr userDrawn="1">
            <p:custDataLst>
              <p:tags r:id="rId2"/>
            </p:custDataLst>
            <p:extLst>
              <p:ext uri="{D42A27DB-BD31-4B8C-83A1-F6EECF244321}">
                <p14:modId xmlns:p14="http://schemas.microsoft.com/office/powerpoint/2010/main" val="126128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F454122-DDD8-4E3E-B34E-17D0684FB8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E8E7266-DF32-4B41-9FE1-54EBC98DF4E9}"/>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386C67B-5920-44CA-9FE3-4458EC00D99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8" name="Rectangle 17">
            <a:extLst>
              <a:ext uri="{FF2B5EF4-FFF2-40B4-BE49-F238E27FC236}">
                <a16:creationId xmlns:a16="http://schemas.microsoft.com/office/drawing/2014/main" id="{2220BC83-3116-4DFA-B680-2A7FEEABF469}"/>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9" name="Line">
            <a:extLst>
              <a:ext uri="{FF2B5EF4-FFF2-40B4-BE49-F238E27FC236}">
                <a16:creationId xmlns:a16="http://schemas.microsoft.com/office/drawing/2014/main" id="{326D397C-BDF4-4CB6-AB8B-7880F5BBB1A7}"/>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53D0E599-F437-47E1-A62B-C4732CBEF579}"/>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cxnSp>
        <p:nvCxnSpPr>
          <p:cNvPr id="21" name="Straight Connector 20">
            <a:extLst>
              <a:ext uri="{FF2B5EF4-FFF2-40B4-BE49-F238E27FC236}">
                <a16:creationId xmlns:a16="http://schemas.microsoft.com/office/drawing/2014/main" id="{6C21A70B-07B6-4014-92CC-6C8D125737A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18E529FB-69D6-4311-B5D5-B834B61C18F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3849665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6AA7CDB-BB58-4131-BE0E-74E1607C426E}"/>
              </a:ext>
            </a:extLst>
          </p:cNvPr>
          <p:cNvGraphicFramePr>
            <a:graphicFrameLocks noChangeAspect="1"/>
          </p:cNvGraphicFramePr>
          <p:nvPr userDrawn="1">
            <p:custDataLst>
              <p:tags r:id="rId2"/>
            </p:custDataLst>
            <p:extLst>
              <p:ext uri="{D42A27DB-BD31-4B8C-83A1-F6EECF244321}">
                <p14:modId xmlns:p14="http://schemas.microsoft.com/office/powerpoint/2010/main" val="122818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C6AA7CDB-BB58-4131-BE0E-74E1607C42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1A11DFE-ED3F-4C6F-A88B-C764BB03FAB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D4035954-C4AB-4A21-BCB8-243AA588B5E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8" name="Rectangle 17">
            <a:extLst>
              <a:ext uri="{FF2B5EF4-FFF2-40B4-BE49-F238E27FC236}">
                <a16:creationId xmlns:a16="http://schemas.microsoft.com/office/drawing/2014/main" id="{DCE30EFC-F206-493F-ABCB-68F0A8413736}"/>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9" name="Line">
            <a:extLst>
              <a:ext uri="{FF2B5EF4-FFF2-40B4-BE49-F238E27FC236}">
                <a16:creationId xmlns:a16="http://schemas.microsoft.com/office/drawing/2014/main" id="{0F566B92-C3FD-44AD-90A4-11104C95C8A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5524326A-FFF7-494F-B7ED-890E250F243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cxnSp>
        <p:nvCxnSpPr>
          <p:cNvPr id="21" name="Straight Connector 20">
            <a:extLst>
              <a:ext uri="{FF2B5EF4-FFF2-40B4-BE49-F238E27FC236}">
                <a16:creationId xmlns:a16="http://schemas.microsoft.com/office/drawing/2014/main" id="{836435BD-C742-4FD4-91D8-1EBE1DACF7E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07DF94D0-DA1E-4F77-9523-338A57152312}"/>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28802637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505B8B-ACE2-401B-A216-218AEC32472C}"/>
              </a:ext>
            </a:extLst>
          </p:cNvPr>
          <p:cNvGraphicFramePr>
            <a:graphicFrameLocks noChangeAspect="1"/>
          </p:cNvGraphicFramePr>
          <p:nvPr userDrawn="1">
            <p:custDataLst>
              <p:tags r:id="rId2"/>
            </p:custDataLst>
            <p:extLst>
              <p:ext uri="{D42A27DB-BD31-4B8C-83A1-F6EECF244321}">
                <p14:modId xmlns:p14="http://schemas.microsoft.com/office/powerpoint/2010/main" val="865507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4C505B8B-ACE2-401B-A216-218AEC3247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3393BA5-4657-486A-88BF-DF33268C5B0A}"/>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0"/>
            <a:ext cx="0" cy="3989374"/>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0"/>
            <a:ext cx="0" cy="3989374"/>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CFA7EC80-0A2E-475A-81B1-4EFED45375C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20" name="Rectangle 19">
            <a:extLst>
              <a:ext uri="{FF2B5EF4-FFF2-40B4-BE49-F238E27FC236}">
                <a16:creationId xmlns:a16="http://schemas.microsoft.com/office/drawing/2014/main" id="{AF98310C-0122-4B89-A3F6-F66560F776AE}"/>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21" name="Line">
            <a:extLst>
              <a:ext uri="{FF2B5EF4-FFF2-40B4-BE49-F238E27FC236}">
                <a16:creationId xmlns:a16="http://schemas.microsoft.com/office/drawing/2014/main" id="{3B66D087-D470-4A78-BB21-A9F732420A69}"/>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2" name="Freeform 5">
            <a:extLst>
              <a:ext uri="{FF2B5EF4-FFF2-40B4-BE49-F238E27FC236}">
                <a16:creationId xmlns:a16="http://schemas.microsoft.com/office/drawing/2014/main" id="{8B0636D6-4948-436F-8B5B-299DCBC6308D}"/>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cxnSp>
        <p:nvCxnSpPr>
          <p:cNvPr id="23" name="Straight Connector 22">
            <a:extLst>
              <a:ext uri="{FF2B5EF4-FFF2-40B4-BE49-F238E27FC236}">
                <a16:creationId xmlns:a16="http://schemas.microsoft.com/office/drawing/2014/main" id="{DF00F735-70AA-4850-B005-0175B1A02DEE}"/>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69C02724-1C9B-4847-AE33-192DC370614F}"/>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42481916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D0C04C-AA52-40F0-950E-22996436D524}"/>
              </a:ext>
            </a:extLst>
          </p:cNvPr>
          <p:cNvGraphicFramePr>
            <a:graphicFrameLocks noChangeAspect="1"/>
          </p:cNvGraphicFramePr>
          <p:nvPr userDrawn="1">
            <p:custDataLst>
              <p:tags r:id="rId2"/>
            </p:custDataLst>
            <p:extLst>
              <p:ext uri="{D42A27DB-BD31-4B8C-83A1-F6EECF244321}">
                <p14:modId xmlns:p14="http://schemas.microsoft.com/office/powerpoint/2010/main" val="2864123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0D0C04C-AA52-40F0-950E-22996436D5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90455B-2871-48D2-81B3-55714A75D77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154130"/>
            <a:ext cx="0" cy="3989374"/>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154130"/>
            <a:ext cx="0" cy="3989374"/>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B69B8758-EB74-45E3-8BAC-6B2B7054542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20" name="Rectangle 19">
            <a:extLst>
              <a:ext uri="{FF2B5EF4-FFF2-40B4-BE49-F238E27FC236}">
                <a16:creationId xmlns:a16="http://schemas.microsoft.com/office/drawing/2014/main" id="{25E423F8-7205-48EE-AE2D-EF546A9FECE3}"/>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21" name="Line">
            <a:extLst>
              <a:ext uri="{FF2B5EF4-FFF2-40B4-BE49-F238E27FC236}">
                <a16:creationId xmlns:a16="http://schemas.microsoft.com/office/drawing/2014/main" id="{2EF46491-014E-4DE7-9283-577ED582B69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2" name="Freeform 5">
            <a:extLst>
              <a:ext uri="{FF2B5EF4-FFF2-40B4-BE49-F238E27FC236}">
                <a16:creationId xmlns:a16="http://schemas.microsoft.com/office/drawing/2014/main" id="{E855DEE5-3229-40D8-91FC-DE31F883876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cxnSp>
        <p:nvCxnSpPr>
          <p:cNvPr id="23" name="Straight Connector 22">
            <a:extLst>
              <a:ext uri="{FF2B5EF4-FFF2-40B4-BE49-F238E27FC236}">
                <a16:creationId xmlns:a16="http://schemas.microsoft.com/office/drawing/2014/main" id="{1F7DAD72-A300-4831-862F-CFA3C545F19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3D8CC259-FD4E-4903-90CF-C920D151A046}"/>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23197048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a:t>Footer in sentence case</a:t>
            </a:r>
          </a:p>
        </p:txBody>
      </p:sp>
      <p:pic>
        <p:nvPicPr>
          <p:cNvPr id="12" name="Picture 11">
            <a:extLst>
              <a:ext uri="{FF2B5EF4-FFF2-40B4-BE49-F238E27FC236}">
                <a16:creationId xmlns:a16="http://schemas.microsoft.com/office/drawing/2014/main" id="{6E7A3487-56BA-41F0-8C04-46C574112F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3" name="Picture Placeholder 10">
            <a:extLst>
              <a:ext uri="{FF2B5EF4-FFF2-40B4-BE49-F238E27FC236}">
                <a16:creationId xmlns:a16="http://schemas.microsoft.com/office/drawing/2014/main" id="{B2C67F1F-4AF7-4B88-B211-DF29FDD45CDE}"/>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a:p>
        </p:txBody>
      </p:sp>
      <p:pic>
        <p:nvPicPr>
          <p:cNvPr id="16" name="Picture 15">
            <a:extLst>
              <a:ext uri="{FF2B5EF4-FFF2-40B4-BE49-F238E27FC236}">
                <a16:creationId xmlns:a16="http://schemas.microsoft.com/office/drawing/2014/main" id="{9E5B7052-5F16-4274-89AE-7FEC53207B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7" name="Rectangle 16">
            <a:extLst>
              <a:ext uri="{FF2B5EF4-FFF2-40B4-BE49-F238E27FC236}">
                <a16:creationId xmlns:a16="http://schemas.microsoft.com/office/drawing/2014/main" id="{E56DC21F-0E64-4A50-BC35-5FB45467ED08}"/>
              </a:ext>
            </a:extLst>
          </p:cNvPr>
          <p:cNvSpPr/>
          <p:nvPr userDrawn="1"/>
        </p:nvSpPr>
        <p:spPr>
          <a:xfrm>
            <a:off x="8161101" y="1154131"/>
            <a:ext cx="982899" cy="3989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8" name="Line">
            <a:extLst>
              <a:ext uri="{FF2B5EF4-FFF2-40B4-BE49-F238E27FC236}">
                <a16:creationId xmlns:a16="http://schemas.microsoft.com/office/drawing/2014/main" id="{22CD7F7A-4DFC-425A-BBE5-004797A526F2}"/>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8D387666-ABC6-461A-9113-F859248E50A1}"/>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962346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3A62F5-C13E-4B13-B99D-A71E9075BC6E}"/>
              </a:ext>
            </a:extLst>
          </p:cNvPr>
          <p:cNvGraphicFramePr>
            <a:graphicFrameLocks noChangeAspect="1"/>
          </p:cNvGraphicFramePr>
          <p:nvPr userDrawn="1">
            <p:custDataLst>
              <p:tags r:id="rId2"/>
            </p:custDataLst>
            <p:extLst>
              <p:ext uri="{D42A27DB-BD31-4B8C-83A1-F6EECF244321}">
                <p14:modId xmlns:p14="http://schemas.microsoft.com/office/powerpoint/2010/main" val="2265761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33A62F5-C13E-4B13-B99D-A71E9075BC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22A2618-14D0-4896-BB8A-FD8BE9C052B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7" name="Straight Connector 6">
            <a:extLst>
              <a:ext uri="{FF2B5EF4-FFF2-40B4-BE49-F238E27FC236}">
                <a16:creationId xmlns:a16="http://schemas.microsoft.com/office/drawing/2014/main" id="{1406D0EE-44D8-4A16-91CE-EA0A32186EA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66D3D96-4D27-46B9-9A5B-0DECBC5E63A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1" name="Title 1">
            <a:extLst>
              <a:ext uri="{FF2B5EF4-FFF2-40B4-BE49-F238E27FC236}">
                <a16:creationId xmlns:a16="http://schemas.microsoft.com/office/drawing/2014/main" id="{79DB23D1-A70D-4E09-8E01-B572A0F79903}"/>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Tree>
    <p:extLst>
      <p:ext uri="{BB962C8B-B14F-4D97-AF65-F5344CB8AC3E}">
        <p14:creationId xmlns:p14="http://schemas.microsoft.com/office/powerpoint/2010/main" val="31708623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3B4949-E5CE-4123-B3AA-EBFB29A98E00}"/>
              </a:ext>
            </a:extLst>
          </p:cNvPr>
          <p:cNvGraphicFramePr>
            <a:graphicFrameLocks noChangeAspect="1"/>
          </p:cNvGraphicFramePr>
          <p:nvPr userDrawn="1">
            <p:custDataLst>
              <p:tags r:id="rId2"/>
            </p:custDataLst>
            <p:extLst>
              <p:ext uri="{D42A27DB-BD31-4B8C-83A1-F6EECF244321}">
                <p14:modId xmlns:p14="http://schemas.microsoft.com/office/powerpoint/2010/main" val="3152062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1"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FD3B4949-E5CE-4123-B3AA-EBFB29A98E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EC2FFA-239E-40DB-945F-959553DE76B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10" name="Straight Connector 9">
            <a:extLst>
              <a:ext uri="{FF2B5EF4-FFF2-40B4-BE49-F238E27FC236}">
                <a16:creationId xmlns:a16="http://schemas.microsoft.com/office/drawing/2014/main" id="{50E29C9E-5FE9-4CEB-92C0-C912B904C8E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8044B71-1324-47A7-A307-B75F43EB8A0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882" t="40522" r="20935" b="-1816"/>
          <a:stretch/>
        </p:blipFill>
        <p:spPr>
          <a:xfrm>
            <a:off x="8161101" y="3"/>
            <a:ext cx="982899" cy="1066747"/>
          </a:xfrm>
          <a:prstGeom prst="rect">
            <a:avLst/>
          </a:prstGeom>
        </p:spPr>
      </p:pic>
      <p:sp>
        <p:nvSpPr>
          <p:cNvPr id="14" name="Text Placeholder 10">
            <a:extLst>
              <a:ext uri="{FF2B5EF4-FFF2-40B4-BE49-F238E27FC236}">
                <a16:creationId xmlns:a16="http://schemas.microsoft.com/office/drawing/2014/main" id="{CD97A7B5-5495-46D8-BDCD-0CBF2A2E4F02}"/>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4107153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19F5EA55-9330-4BA0-A923-00DB7201C5C5}"/>
              </a:ext>
            </a:extLst>
          </p:cNvPr>
          <p:cNvGraphicFramePr>
            <a:graphicFrameLocks noChangeAspect="1"/>
          </p:cNvGraphicFramePr>
          <p:nvPr userDrawn="1">
            <p:custDataLst>
              <p:tags r:id="rId2"/>
            </p:custDataLst>
            <p:extLst>
              <p:ext uri="{D42A27DB-BD31-4B8C-83A1-F6EECF244321}">
                <p14:modId xmlns:p14="http://schemas.microsoft.com/office/powerpoint/2010/main" val="283452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9" name="think-cell Slide" r:id="rId4" imgW="383" imgH="384" progId="TCLayout.ActiveDocument.1">
                  <p:embed/>
                </p:oleObj>
              </mc:Choice>
              <mc:Fallback>
                <p:oleObj name="think-cell Slide" r:id="rId4" imgW="383" imgH="384" progId="TCLayout.ActiveDocument.1">
                  <p:embed/>
                  <p:pic>
                    <p:nvPicPr>
                      <p:cNvPr id="44" name="Object 43" hidden="1">
                        <a:extLst>
                          <a:ext uri="{FF2B5EF4-FFF2-40B4-BE49-F238E27FC236}">
                            <a16:creationId xmlns:a16="http://schemas.microsoft.com/office/drawing/2014/main" id="{19F5EA55-9330-4BA0-A923-00DB7201C5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CF92C563-ED97-46A2-B830-B18D61C8C793}"/>
              </a:ext>
            </a:extLst>
          </p:cNvPr>
          <p:cNvSpPr/>
          <p:nvPr userDrawn="1"/>
        </p:nvSpPr>
        <p:spPr>
          <a:xfrm>
            <a:off x="7405181" y="3500505"/>
            <a:ext cx="1738820" cy="165014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pic>
        <p:nvPicPr>
          <p:cNvPr id="2" name="Graphic 1">
            <a:extLst>
              <a:ext uri="{FF2B5EF4-FFF2-40B4-BE49-F238E27FC236}">
                <a16:creationId xmlns:a16="http://schemas.microsoft.com/office/drawing/2014/main" id="{DC31F63B-DAB4-466D-80BC-025D86724AD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945908" y="4325114"/>
            <a:ext cx="868681" cy="618908"/>
          </a:xfrm>
          <a:prstGeom prst="rect">
            <a:avLst/>
          </a:prstGeom>
        </p:spPr>
      </p:pic>
      <p:sp>
        <p:nvSpPr>
          <p:cNvPr id="26" name="Freeform: Shape 25">
            <a:extLst>
              <a:ext uri="{FF2B5EF4-FFF2-40B4-BE49-F238E27FC236}">
                <a16:creationId xmlns:a16="http://schemas.microsoft.com/office/drawing/2014/main" id="{12BFB32E-0672-4A3F-991A-E99D4EC2F5C0}"/>
              </a:ext>
            </a:extLst>
          </p:cNvPr>
          <p:cNvSpPr/>
          <p:nvPr userDrawn="1"/>
        </p:nvSpPr>
        <p:spPr>
          <a:xfrm>
            <a:off x="-1" y="821534"/>
            <a:ext cx="7408069" cy="4329113"/>
          </a:xfrm>
          <a:custGeom>
            <a:avLst/>
            <a:gdLst>
              <a:gd name="connsiteX0" fmla="*/ 0 w 7408069"/>
              <a:gd name="connsiteY0" fmla="*/ 0 h 4329113"/>
              <a:gd name="connsiteX1" fmla="*/ 5038919 w 7408069"/>
              <a:gd name="connsiteY1" fmla="*/ 0 h 4329113"/>
              <a:gd name="connsiteX2" fmla="*/ 5038919 w 7408069"/>
              <a:gd name="connsiteY2" fmla="*/ 2677945 h 4329113"/>
              <a:gd name="connsiteX3" fmla="*/ 7408069 w 7408069"/>
              <a:gd name="connsiteY3" fmla="*/ 2677945 h 4329113"/>
              <a:gd name="connsiteX4" fmla="*/ 7408069 w 7408069"/>
              <a:gd name="connsiteY4" fmla="*/ 4329113 h 4329113"/>
              <a:gd name="connsiteX5" fmla="*/ 0 w 7408069"/>
              <a:gd name="connsiteY5" fmla="*/ 4329113 h 43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8069" h="4329113">
                <a:moveTo>
                  <a:pt x="0" y="0"/>
                </a:moveTo>
                <a:lnTo>
                  <a:pt x="5038919" y="0"/>
                </a:lnTo>
                <a:cubicBezTo>
                  <a:pt x="5038919" y="892648"/>
                  <a:pt x="5038919" y="1785297"/>
                  <a:pt x="5038919" y="2677945"/>
                </a:cubicBezTo>
                <a:lnTo>
                  <a:pt x="7408069" y="2677945"/>
                </a:lnTo>
                <a:lnTo>
                  <a:pt x="7408069" y="4329113"/>
                </a:lnTo>
                <a:lnTo>
                  <a:pt x="0" y="432911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38"/>
          </a:p>
        </p:txBody>
      </p:sp>
      <p:pic>
        <p:nvPicPr>
          <p:cNvPr id="19" name="Picture 18">
            <a:extLst>
              <a:ext uri="{FF2B5EF4-FFF2-40B4-BE49-F238E27FC236}">
                <a16:creationId xmlns:a16="http://schemas.microsoft.com/office/drawing/2014/main" id="{DEA16AE1-4218-4A41-9AF8-2830E7459DA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68" t="28595" r="17217"/>
          <a:stretch/>
        </p:blipFill>
        <p:spPr>
          <a:xfrm>
            <a:off x="6097816" y="821532"/>
            <a:ext cx="3046184" cy="2218770"/>
          </a:xfrm>
          <a:prstGeom prst="rect">
            <a:avLst/>
          </a:prstGeom>
        </p:spPr>
      </p:pic>
      <p:cxnSp>
        <p:nvCxnSpPr>
          <p:cNvPr id="12" name="Straight Connector 11">
            <a:extLst>
              <a:ext uri="{FF2B5EF4-FFF2-40B4-BE49-F238E27FC236}">
                <a16:creationId xmlns:a16="http://schemas.microsoft.com/office/drawing/2014/main" id="{8D9992D2-8D38-4C02-9AC0-314875756EB6}"/>
              </a:ext>
            </a:extLst>
          </p:cNvPr>
          <p:cNvCxnSpPr>
            <a:cxnSpLocks/>
          </p:cNvCxnSpPr>
          <p:nvPr userDrawn="1"/>
        </p:nvCxnSpPr>
        <p:spPr>
          <a:xfrm flipV="1">
            <a:off x="5038920" y="-10883"/>
            <a:ext cx="0" cy="3511389"/>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1DCCCC-751C-4001-9138-B63D0A727059}"/>
              </a:ext>
            </a:extLst>
          </p:cNvPr>
          <p:cNvCxnSpPr>
            <a:cxnSpLocks/>
          </p:cNvCxnSpPr>
          <p:nvPr userDrawn="1"/>
        </p:nvCxnSpPr>
        <p:spPr>
          <a:xfrm>
            <a:off x="1" y="821531"/>
            <a:ext cx="915488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384048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tx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3840480" cy="246221"/>
          </a:xfrm>
        </p:spPr>
        <p:txBody>
          <a:bodyPr anchor="b"/>
          <a:lstStyle>
            <a:lvl1pPr>
              <a:defRPr sz="1600">
                <a:solidFill>
                  <a:schemeClr val="tx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a:p>
        </p:txBody>
      </p:sp>
      <p:sp>
        <p:nvSpPr>
          <p:cNvPr id="16" name="ADP MAS Executive Overview…">
            <a:extLst>
              <a:ext uri="{FF2B5EF4-FFF2-40B4-BE49-F238E27FC236}">
                <a16:creationId xmlns:a16="http://schemas.microsoft.com/office/drawing/2014/main" id="{85F13DE9-B77A-4540-9B87-B822365A6900}"/>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tx1"/>
                </a:solidFill>
                <a:latin typeface="+mn-lt"/>
              </a:rPr>
              <a:t>Copyright © 20</a:t>
            </a:r>
            <a:r>
              <a:rPr lang="en-US" sz="600">
                <a:solidFill>
                  <a:schemeClr val="tx1"/>
                </a:solidFill>
                <a:latin typeface="+mn-lt"/>
              </a:rPr>
              <a:t>20</a:t>
            </a:r>
            <a:r>
              <a:rPr sz="600">
                <a:solidFill>
                  <a:schemeClr val="tx1"/>
                </a:solidFill>
                <a:latin typeface="+mn-lt"/>
              </a:rPr>
              <a:t> ADP, LLC. </a:t>
            </a:r>
            <a:r>
              <a:rPr lang="en-US" sz="600">
                <a:solidFill>
                  <a:schemeClr val="tx1"/>
                </a:solidFill>
                <a:latin typeface="+mn-lt"/>
              </a:rPr>
              <a:t>ADP </a:t>
            </a:r>
            <a:r>
              <a:rPr sz="600">
                <a:solidFill>
                  <a:schemeClr val="tx1"/>
                </a:solidFill>
                <a:latin typeface="+mn-lt"/>
              </a:rPr>
              <a:t>Confidential.</a:t>
            </a:r>
          </a:p>
        </p:txBody>
      </p:sp>
      <p:cxnSp>
        <p:nvCxnSpPr>
          <p:cNvPr id="20" name="Straight Connector 19">
            <a:extLst>
              <a:ext uri="{FF2B5EF4-FFF2-40B4-BE49-F238E27FC236}">
                <a16:creationId xmlns:a16="http://schemas.microsoft.com/office/drawing/2014/main" id="{9B13B064-78EF-4181-8F03-763A6CA7804A}"/>
              </a:ext>
            </a:extLst>
          </p:cNvPr>
          <p:cNvCxnSpPr>
            <a:cxnSpLocks/>
          </p:cNvCxnSpPr>
          <p:nvPr userDrawn="1"/>
        </p:nvCxnSpPr>
        <p:spPr>
          <a:xfrm>
            <a:off x="5038922" y="3500504"/>
            <a:ext cx="4115967"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5775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B">
    <p:bg>
      <p:bgPr>
        <a:solidFill>
          <a:schemeClr val="bg2"/>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7364782" y="3852902"/>
            <a:ext cx="1518217" cy="129060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384048" y="1133856"/>
            <a:ext cx="5029200" cy="1649682"/>
          </a:xfrm>
        </p:spPr>
        <p:txBody>
          <a:bodyPr/>
          <a:lstStyle>
            <a:lvl1pPr>
              <a:lnSpc>
                <a:spcPct val="90000"/>
              </a:lnSpc>
              <a:spcAft>
                <a:spcPts val="4800"/>
              </a:spcAft>
              <a:defRPr sz="4800">
                <a:solidFill>
                  <a:schemeClr val="accent1"/>
                </a:solidFill>
              </a:defRPr>
            </a:lvl1pPr>
            <a:lvl2pPr marL="0" indent="0">
              <a:lnSpc>
                <a:spcPct val="100000"/>
              </a:lnSpc>
              <a:buNone/>
              <a:defRPr sz="2400">
                <a:solidFill>
                  <a:schemeClr val="tx1"/>
                </a:solidFill>
              </a:defRPr>
            </a:lvl2pPr>
            <a:lvl3pPr>
              <a:defRPr b="0">
                <a:solidFill>
                  <a:schemeClr val="bg1"/>
                </a:solidFill>
              </a:defRPr>
            </a:lvl3pPr>
          </a:lstStyle>
          <a:p>
            <a:pPr lvl="0"/>
            <a:r>
              <a:rPr lang="en-US"/>
              <a:t>Headline</a:t>
            </a:r>
          </a:p>
          <a:p>
            <a:pPr lvl="1"/>
            <a:r>
              <a:rPr lang="en-US"/>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384048" y="4297453"/>
            <a:ext cx="5029200" cy="246221"/>
          </a:xfrm>
        </p:spPr>
        <p:txBody>
          <a:bodyPr anchor="b"/>
          <a:lstStyle>
            <a:lvl1pPr>
              <a:defRPr sz="1600">
                <a:solidFill>
                  <a:schemeClr val="tx1"/>
                </a:solidFill>
              </a:defRPr>
            </a:lvl1pPr>
            <a:lvl2pPr marL="0" indent="0">
              <a:buNone/>
              <a:defRPr sz="1600">
                <a:solidFill>
                  <a:schemeClr val="bg1"/>
                </a:solidFill>
              </a:defRPr>
            </a:lvl2pPr>
            <a:lvl3pPr>
              <a:defRPr sz="1600" b="0">
                <a:solidFill>
                  <a:schemeClr val="bg1"/>
                </a:solidFill>
              </a:defRPr>
            </a:lvl3pPr>
          </a:lstStyle>
          <a:p>
            <a:pPr lvl="0"/>
            <a:r>
              <a:rPr lang="en-US"/>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p:txBody>
          <a:bodyPr/>
          <a:lstStyle>
            <a:lvl1pPr>
              <a:defRPr>
                <a:solidFill>
                  <a:schemeClr val="tx1"/>
                </a:solidFill>
              </a:defRPr>
            </a:lvl1pPr>
          </a:lstStyle>
          <a:p>
            <a:fld id="{0C691DA3-4ABE-49F3-91E6-D9975CC9DD5F}" type="slidenum">
              <a:rPr lang="en-US" smtClean="0"/>
              <a:pPr/>
              <a:t>‹#›</a:t>
            </a:fld>
            <a:endParaRPr lang="en-US"/>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7429502" y="1285876"/>
            <a:ext cx="1453497" cy="129060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8"/>
          </a:p>
        </p:txBody>
      </p: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8882997"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5976003" y="2571750"/>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5976003" y="1285875"/>
            <a:ext cx="3167999"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Line">
            <a:extLst>
              <a:ext uri="{FF2B5EF4-FFF2-40B4-BE49-F238E27FC236}">
                <a16:creationId xmlns:a16="http://schemas.microsoft.com/office/drawing/2014/main" id="{27C52C81-55DD-4A59-92B7-704E0A01DCE1}"/>
              </a:ext>
            </a:extLst>
          </p:cNvPr>
          <p:cNvSpPr/>
          <p:nvPr userDrawn="1"/>
        </p:nvSpPr>
        <p:spPr>
          <a:xfrm flipH="1" flipV="1">
            <a:off x="7429500" y="-2"/>
            <a:ext cx="0" cy="257648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pic>
        <p:nvPicPr>
          <p:cNvPr id="15" name="Picture 14">
            <a:extLst>
              <a:ext uri="{FF2B5EF4-FFF2-40B4-BE49-F238E27FC236}">
                <a16:creationId xmlns:a16="http://schemas.microsoft.com/office/drawing/2014/main" id="{F9F9F0DE-0795-4EE8-9DDF-7F643446706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2370" t="22568" r="283"/>
          <a:stretch/>
        </p:blipFill>
        <p:spPr>
          <a:xfrm>
            <a:off x="5975351" y="2576478"/>
            <a:ext cx="1887876" cy="2181334"/>
          </a:xfrm>
          <a:prstGeom prst="rect">
            <a:avLst/>
          </a:prstGeom>
        </p:spPr>
      </p:pic>
      <p:pic>
        <p:nvPicPr>
          <p:cNvPr id="16" name="Picture 15">
            <a:extLst>
              <a:ext uri="{FF2B5EF4-FFF2-40B4-BE49-F238E27FC236}">
                <a16:creationId xmlns:a16="http://schemas.microsoft.com/office/drawing/2014/main" id="{16D9496D-10C7-4837-B308-2360FF5F3D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3528" y="1572771"/>
            <a:ext cx="1005840" cy="716629"/>
          </a:xfrm>
          <a:prstGeom prst="rect">
            <a:avLst/>
          </a:prstGeom>
        </p:spPr>
      </p:pic>
    </p:spTree>
    <p:extLst>
      <p:ext uri="{BB962C8B-B14F-4D97-AF65-F5344CB8AC3E}">
        <p14:creationId xmlns:p14="http://schemas.microsoft.com/office/powerpoint/2010/main" val="18513306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C0AD6D-B826-4385-AD5F-DA6B16059CD8}"/>
              </a:ext>
            </a:extLst>
          </p:cNvPr>
          <p:cNvSpPr/>
          <p:nvPr userDrawn="1"/>
        </p:nvSpPr>
        <p:spPr>
          <a:xfrm>
            <a:off x="2435702" y="4757896"/>
            <a:ext cx="5000575"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graphicFrame>
        <p:nvGraphicFramePr>
          <p:cNvPr id="2" name="Object 1" hidden="1">
            <a:extLst>
              <a:ext uri="{FF2B5EF4-FFF2-40B4-BE49-F238E27FC236}">
                <a16:creationId xmlns:a16="http://schemas.microsoft.com/office/drawing/2014/main" id="{D44F9BF6-C876-4B64-BDA1-7DD9D82C654F}"/>
              </a:ext>
            </a:extLst>
          </p:cNvPr>
          <p:cNvGraphicFramePr>
            <a:graphicFrameLocks noChangeAspect="1"/>
          </p:cNvGraphicFramePr>
          <p:nvPr userDrawn="1">
            <p:custDataLst>
              <p:tags r:id="rId2"/>
            </p:custDataLst>
            <p:extLst>
              <p:ext uri="{D42A27DB-BD31-4B8C-83A1-F6EECF244321}">
                <p14:modId xmlns:p14="http://schemas.microsoft.com/office/powerpoint/2010/main" val="368895422"/>
              </p:ex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4" imgW="383" imgH="384" progId="TCLayout.ActiveDocument.1">
                  <p:embed/>
                </p:oleObj>
              </mc:Choice>
              <mc:Fallback>
                <p:oleObj name="think-cell Slide" r:id="rId4" imgW="383" imgH="384" progId="TCLayout.ActiveDocument.1">
                  <p:embed/>
                  <p:pic>
                    <p:nvPicPr>
                      <p:cNvPr id="2" name="Object 1" hidden="1">
                        <a:extLst>
                          <a:ext uri="{FF2B5EF4-FFF2-40B4-BE49-F238E27FC236}">
                            <a16:creationId xmlns:a16="http://schemas.microsoft.com/office/drawing/2014/main" id="{D44F9BF6-C876-4B64-BDA1-7DD9D82C654F}"/>
                          </a:ext>
                        </a:extLst>
                      </p:cNvPr>
                      <p:cNvPicPr/>
                      <p:nvPr/>
                    </p:nvPicPr>
                    <p:blipFill>
                      <a:blip r:embed="rId5"/>
                      <a:stretch>
                        <a:fillRect/>
                      </a:stretch>
                    </p:blipFill>
                    <p:spPr>
                      <a:xfrm>
                        <a:off x="1590" y="1589"/>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1810452A-ABD4-49A7-92DF-9FF1F0B85FB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36187" t="-176" r="322" b="2837"/>
          <a:stretch/>
        </p:blipFill>
        <p:spPr>
          <a:xfrm>
            <a:off x="5976004" y="2868846"/>
            <a:ext cx="1454517" cy="1889053"/>
          </a:xfrm>
          <a:prstGeom prst="rect">
            <a:avLst/>
          </a:prstGeom>
        </p:spPr>
      </p:pic>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4"/>
            <a:ext cx="0" cy="4757895"/>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6"/>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CBCCF98-1307-46B1-A04F-4AB953C1F929}"/>
              </a:ext>
            </a:extLst>
          </p:cNvPr>
          <p:cNvSpPr/>
          <p:nvPr userDrawn="1"/>
        </p:nvSpPr>
        <p:spPr>
          <a:xfrm>
            <a:off x="1" y="4757896"/>
            <a:ext cx="2435699" cy="385604"/>
          </a:xfrm>
          <a:prstGeom prst="rect">
            <a:avLst/>
          </a:prstGeom>
          <a:solidFill>
            <a:schemeClr val="accent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29" name="Rectangle 28">
            <a:extLst>
              <a:ext uri="{FF2B5EF4-FFF2-40B4-BE49-F238E27FC236}">
                <a16:creationId xmlns:a16="http://schemas.microsoft.com/office/drawing/2014/main" id="{1FF46E81-006A-46CA-84CB-44744DA6ABE4}"/>
              </a:ext>
            </a:extLst>
          </p:cNvPr>
          <p:cNvSpPr/>
          <p:nvPr userDrawn="1"/>
        </p:nvSpPr>
        <p:spPr>
          <a:xfrm>
            <a:off x="7430522" y="4757896"/>
            <a:ext cx="726049" cy="385604"/>
          </a:xfrm>
          <a:prstGeom prst="rect">
            <a:avLst/>
          </a:prstGeom>
          <a:solidFill>
            <a:schemeClr val="accent4"/>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30" name="Slide Number Placeholder 9">
            <a:extLst>
              <a:ext uri="{FF2B5EF4-FFF2-40B4-BE49-F238E27FC236}">
                <a16:creationId xmlns:a16="http://schemas.microsoft.com/office/drawing/2014/main" id="{0F12F076-FEC5-4AFF-BB2F-2B1A58A16F76}"/>
              </a:ext>
            </a:extLst>
          </p:cNvPr>
          <p:cNvSpPr>
            <a:spLocks noGrp="1"/>
          </p:cNvSpPr>
          <p:nvPr>
            <p:ph type="sldNum" sz="quarter" idx="14"/>
          </p:nvPr>
        </p:nvSpPr>
        <p:spPr>
          <a:xfrm>
            <a:off x="7735035" y="4889146"/>
            <a:ext cx="117020" cy="123111"/>
          </a:xfrm>
        </p:spPr>
        <p:txBody>
          <a:bodyPr/>
          <a:lstStyle>
            <a:lvl1pPr>
              <a:defRPr>
                <a:solidFill>
                  <a:schemeClr val="bg1"/>
                </a:solidFill>
              </a:defRPr>
            </a:lvl1pPr>
          </a:lstStyle>
          <a:p>
            <a:fld id="{0C691DA3-4ABE-49F3-91E6-D9975CC9DD5F}" type="slidenum">
              <a:rPr lang="en-US" smtClean="0"/>
              <a:pPr/>
              <a:t>‹#›</a:t>
            </a:fld>
            <a:endParaRPr lang="en-US"/>
          </a:p>
        </p:txBody>
      </p:sp>
      <p:sp>
        <p:nvSpPr>
          <p:cNvPr id="31" name="ADP MAS Executive Overview…">
            <a:extLst>
              <a:ext uri="{FF2B5EF4-FFF2-40B4-BE49-F238E27FC236}">
                <a16:creationId xmlns:a16="http://schemas.microsoft.com/office/drawing/2014/main" id="{395D872A-0F12-40CF-9BF7-4E7840D3BD56}"/>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32" name="Footer Placeholder 16">
            <a:extLst>
              <a:ext uri="{FF2B5EF4-FFF2-40B4-BE49-F238E27FC236}">
                <a16:creationId xmlns:a16="http://schemas.microsoft.com/office/drawing/2014/main" id="{27083D94-CBEE-4101-A1C7-0B463B209011}"/>
              </a:ext>
            </a:extLst>
          </p:cNvPr>
          <p:cNvSpPr>
            <a:spLocks noGrp="1"/>
          </p:cNvSpPr>
          <p:nvPr>
            <p:ph type="ftr" sz="quarter" idx="15"/>
          </p:nvPr>
        </p:nvSpPr>
        <p:spPr>
          <a:xfrm>
            <a:off x="2601265" y="4889146"/>
            <a:ext cx="4720919" cy="123111"/>
          </a:xfrm>
        </p:spPr>
        <p:txBody>
          <a:bodyPr/>
          <a:lstStyle/>
          <a:p>
            <a:r>
              <a:rPr lang="en-US"/>
              <a:t>Footer in sentence case</a:t>
            </a:r>
          </a:p>
        </p:txBody>
      </p:sp>
      <p:sp>
        <p:nvSpPr>
          <p:cNvPr id="33" name="Line">
            <a:extLst>
              <a:ext uri="{FF2B5EF4-FFF2-40B4-BE49-F238E27FC236}">
                <a16:creationId xmlns:a16="http://schemas.microsoft.com/office/drawing/2014/main" id="{FC48C598-B753-43C1-ACA3-0A9C1BB3269B}"/>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4" name="Rectangle 33">
            <a:extLst>
              <a:ext uri="{FF2B5EF4-FFF2-40B4-BE49-F238E27FC236}">
                <a16:creationId xmlns:a16="http://schemas.microsoft.com/office/drawing/2014/main" id="{2E75DF86-0B4B-4D83-B0A7-27109DD011AF}"/>
              </a:ext>
            </a:extLst>
          </p:cNvPr>
          <p:cNvSpPr/>
          <p:nvPr userDrawn="1"/>
        </p:nvSpPr>
        <p:spPr>
          <a:xfrm>
            <a:off x="8156570" y="4757896"/>
            <a:ext cx="987433" cy="385604"/>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35" name="Freeform 5">
            <a:extLst>
              <a:ext uri="{FF2B5EF4-FFF2-40B4-BE49-F238E27FC236}">
                <a16:creationId xmlns:a16="http://schemas.microsoft.com/office/drawing/2014/main" id="{A53DAA04-A15A-4EE3-9AC3-45A5AC0D677F}"/>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1446664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33C490-91D6-430B-A8BA-1AAE1518B145}"/>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35" name="Rectangle 34">
            <a:extLst>
              <a:ext uri="{FF2B5EF4-FFF2-40B4-BE49-F238E27FC236}">
                <a16:creationId xmlns:a16="http://schemas.microsoft.com/office/drawing/2014/main" id="{3B124652-AF79-4F01-8912-AA21FE289079}"/>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37" name="Rectangle 36">
            <a:extLst>
              <a:ext uri="{FF2B5EF4-FFF2-40B4-BE49-F238E27FC236}">
                <a16:creationId xmlns:a16="http://schemas.microsoft.com/office/drawing/2014/main" id="{43E3EF7F-F48F-4BB9-B9F9-94617DE72B71}"/>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2" y="3720688"/>
            <a:ext cx="9144001"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1"/>
            <a:ext cx="0" cy="5135707"/>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64008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6" name="Footer Placeholder 5">
            <a:extLst>
              <a:ext uri="{FF2B5EF4-FFF2-40B4-BE49-F238E27FC236}">
                <a16:creationId xmlns:a16="http://schemas.microsoft.com/office/drawing/2014/main" id="{077443AF-8E7F-41D8-909C-458D3A7F86BC}"/>
              </a:ext>
            </a:extLst>
          </p:cNvPr>
          <p:cNvSpPr>
            <a:spLocks noGrp="1"/>
          </p:cNvSpPr>
          <p:nvPr>
            <p:ph type="ftr" sz="quarter" idx="13"/>
          </p:nvPr>
        </p:nvSpPr>
        <p:spPr/>
        <p:txBody>
          <a:bodyPr/>
          <a:lstStyle/>
          <a:p>
            <a:r>
              <a:rPr lang="en-US"/>
              <a:t>Footer in sentence case</a:t>
            </a:r>
          </a:p>
        </p:txBody>
      </p:sp>
      <p:sp>
        <p:nvSpPr>
          <p:cNvPr id="7" name="Slide Number Placeholder 6">
            <a:extLst>
              <a:ext uri="{FF2B5EF4-FFF2-40B4-BE49-F238E27FC236}">
                <a16:creationId xmlns:a16="http://schemas.microsoft.com/office/drawing/2014/main" id="{73D4D293-8D99-4116-A088-D7C8CF4F4038}"/>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a:p>
        </p:txBody>
      </p:sp>
      <p:pic>
        <p:nvPicPr>
          <p:cNvPr id="14" name="Picture 13">
            <a:extLst>
              <a:ext uri="{FF2B5EF4-FFF2-40B4-BE49-F238E27FC236}">
                <a16:creationId xmlns:a16="http://schemas.microsoft.com/office/drawing/2014/main" id="{0586F5A9-3669-4DD4-A735-918DF2A582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353" t="7015" r="5543"/>
          <a:stretch/>
        </p:blipFill>
        <p:spPr>
          <a:xfrm>
            <a:off x="7430521" y="2"/>
            <a:ext cx="1713481" cy="2865478"/>
          </a:xfrm>
          <a:prstGeom prst="rect">
            <a:avLst/>
          </a:prstGeom>
        </p:spPr>
      </p:pic>
    </p:spTree>
    <p:extLst>
      <p:ext uri="{BB962C8B-B14F-4D97-AF65-F5344CB8AC3E}">
        <p14:creationId xmlns:p14="http://schemas.microsoft.com/office/powerpoint/2010/main" val="14287036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D8BA9C-396A-47FF-AF0C-07DF783ED7D7}"/>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15" name="Rectangle 14">
            <a:extLst>
              <a:ext uri="{FF2B5EF4-FFF2-40B4-BE49-F238E27FC236}">
                <a16:creationId xmlns:a16="http://schemas.microsoft.com/office/drawing/2014/main" id="{89708E0D-458F-488C-AB53-F893D46C6B2F}"/>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16" name="Rectangle 15">
            <a:extLst>
              <a:ext uri="{FF2B5EF4-FFF2-40B4-BE49-F238E27FC236}">
                <a16:creationId xmlns:a16="http://schemas.microsoft.com/office/drawing/2014/main" id="{5DB664BB-98F9-4C83-A71D-718169E07BA5}"/>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5" name="Picture Placeholder 4">
            <a:extLst>
              <a:ext uri="{FF2B5EF4-FFF2-40B4-BE49-F238E27FC236}">
                <a16:creationId xmlns:a16="http://schemas.microsoft.com/office/drawing/2014/main" id="{5643B87E-BB4D-4AB6-8508-39BAF6FF3A5F}"/>
              </a:ext>
            </a:extLst>
          </p:cNvPr>
          <p:cNvSpPr>
            <a:spLocks noGrp="1"/>
          </p:cNvSpPr>
          <p:nvPr>
            <p:ph type="pic" sz="quarter" idx="13"/>
          </p:nvPr>
        </p:nvSpPr>
        <p:spPr>
          <a:xfrm>
            <a:off x="1" y="-1"/>
            <a:ext cx="9139235" cy="2571751"/>
          </a:xfrm>
        </p:spPr>
        <p:txBody>
          <a:bodyPr anchor="ctr">
            <a:noAutofit/>
          </a:bodyPr>
          <a:lstStyle>
            <a:lvl1pPr algn="ctr">
              <a:defRPr/>
            </a:lvl1pPr>
          </a:lstStyle>
          <a:p>
            <a:endParaRPr lang="en-US"/>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7429500" y="2571753"/>
            <a:ext cx="0" cy="2563955"/>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6" name="Line">
            <a:extLst>
              <a:ext uri="{FF2B5EF4-FFF2-40B4-BE49-F238E27FC236}">
                <a16:creationId xmlns:a16="http://schemas.microsoft.com/office/drawing/2014/main" id="{44F68021-5486-4BA1-A821-950F77859A0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
        <p:nvSpPr>
          <p:cNvPr id="38" name="ADP MAS Executive Overview…">
            <a:extLst>
              <a:ext uri="{FF2B5EF4-FFF2-40B4-BE49-F238E27FC236}">
                <a16:creationId xmlns:a16="http://schemas.microsoft.com/office/drawing/2014/main" id="{9A283160-5FF1-4743-A247-02109B914875}"/>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2851731"/>
            <a:ext cx="6400800" cy="553998"/>
          </a:xfrm>
        </p:spPr>
        <p:txBody>
          <a:bodyPr anchor="t">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sp>
        <p:nvSpPr>
          <p:cNvPr id="13" name="Line">
            <a:extLst>
              <a:ext uri="{FF2B5EF4-FFF2-40B4-BE49-F238E27FC236}">
                <a16:creationId xmlns:a16="http://schemas.microsoft.com/office/drawing/2014/main" id="{A900D89B-DEC4-45ED-8F65-47C9835B3647}"/>
              </a:ext>
            </a:extLst>
          </p:cNvPr>
          <p:cNvSpPr/>
          <p:nvPr userDrawn="1"/>
        </p:nvSpPr>
        <p:spPr>
          <a:xfrm>
            <a:off x="-4761" y="2571750"/>
            <a:ext cx="9144001" cy="0"/>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6" name="Footer Placeholder 5">
            <a:extLst>
              <a:ext uri="{FF2B5EF4-FFF2-40B4-BE49-F238E27FC236}">
                <a16:creationId xmlns:a16="http://schemas.microsoft.com/office/drawing/2014/main" id="{833051AE-C571-4BC0-A87A-F8A8B0ED093B}"/>
              </a:ext>
            </a:extLst>
          </p:cNvPr>
          <p:cNvSpPr>
            <a:spLocks noGrp="1"/>
          </p:cNvSpPr>
          <p:nvPr>
            <p:ph type="ftr" sz="quarter" idx="14"/>
          </p:nvPr>
        </p:nvSpPr>
        <p:spPr/>
        <p:txBody>
          <a:bodyPr/>
          <a:lstStyle/>
          <a:p>
            <a:r>
              <a:rPr lang="en-US"/>
              <a:t>Footer in sentence case</a:t>
            </a:r>
          </a:p>
        </p:txBody>
      </p:sp>
      <p:sp>
        <p:nvSpPr>
          <p:cNvPr id="7" name="Slide Number Placeholder 6">
            <a:extLst>
              <a:ext uri="{FF2B5EF4-FFF2-40B4-BE49-F238E27FC236}">
                <a16:creationId xmlns:a16="http://schemas.microsoft.com/office/drawing/2014/main" id="{F80646B5-41E5-488B-B6E8-453CDC67A446}"/>
              </a:ext>
            </a:extLst>
          </p:cNvPr>
          <p:cNvSpPr>
            <a:spLocks noGrp="1"/>
          </p:cNvSpPr>
          <p:nvPr>
            <p:ph type="sldNum" sz="quarter" idx="15"/>
          </p:nvPr>
        </p:nvSpPr>
        <p:spPr/>
        <p:txBody>
          <a:bodyPr/>
          <a:lstStyle>
            <a:lvl1pPr>
              <a:defRPr>
                <a:solidFill>
                  <a:schemeClr val="bg1"/>
                </a:solidFill>
              </a:defRPr>
            </a:lvl1pPr>
          </a:lstStyle>
          <a:p>
            <a:fld id="{0C691DA3-4ABE-49F3-91E6-D9975CC9DD5F}" type="slidenum">
              <a:rPr lang="en-US" smtClean="0"/>
              <a:pPr/>
              <a:t>‹#›</a:t>
            </a:fld>
            <a:endParaRPr lang="en-US"/>
          </a:p>
        </p:txBody>
      </p:sp>
    </p:spTree>
    <p:extLst>
      <p:ext uri="{BB962C8B-B14F-4D97-AF65-F5344CB8AC3E}">
        <p14:creationId xmlns:p14="http://schemas.microsoft.com/office/powerpoint/2010/main" val="9812336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A6EBFF5-352E-4C6E-BC5F-C3EE9E927588}"/>
              </a:ext>
            </a:extLst>
          </p:cNvPr>
          <p:cNvCxnSpPr>
            <a:cxnSpLocks/>
          </p:cNvCxnSpPr>
          <p:nvPr userDrawn="1"/>
        </p:nvCxnSpPr>
        <p:spPr>
          <a:xfrm flipV="1">
            <a:off x="5976003" y="3"/>
            <a:ext cx="0" cy="5143501"/>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478F62-165D-4EFC-9AFA-4C5156C70E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561" t="-983" r="104" b="-1"/>
          <a:stretch/>
        </p:blipFill>
        <p:spPr>
          <a:xfrm>
            <a:off x="5976005" y="2838450"/>
            <a:ext cx="1454516" cy="1964658"/>
          </a:xfrm>
          <a:prstGeom prst="rect">
            <a:avLst/>
          </a:prstGeom>
        </p:spPr>
      </p:pic>
      <p:sp>
        <p:nvSpPr>
          <p:cNvPr id="8" name="Rectangle 7">
            <a:extLst>
              <a:ext uri="{FF2B5EF4-FFF2-40B4-BE49-F238E27FC236}">
                <a16:creationId xmlns:a16="http://schemas.microsoft.com/office/drawing/2014/main" id="{E29F52CB-4F4E-4E47-9F43-3CE7BE628519}"/>
              </a:ext>
            </a:extLst>
          </p:cNvPr>
          <p:cNvSpPr/>
          <p:nvPr userDrawn="1"/>
        </p:nvSpPr>
        <p:spPr>
          <a:xfrm>
            <a:off x="218487" y="4757896"/>
            <a:ext cx="7352747" cy="385604"/>
          </a:xfrm>
          <a:prstGeom prst="rect">
            <a:avLst/>
          </a:prstGeom>
          <a:solidFill>
            <a:schemeClr val="bg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L="0" marR="0" indent="0" algn="l"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tx1">
                  <a:lumMod val="50000"/>
                </a:schemeClr>
              </a:solidFill>
              <a:effectLst/>
              <a:uFillTx/>
              <a:latin typeface="Taub Sans" pitchFamily="2" charset="77"/>
              <a:ea typeface="Taub Sans" pitchFamily="2" charset="77"/>
              <a:cs typeface="Taub Sans"/>
              <a:sym typeface="Taub Sans"/>
            </a:endParaRPr>
          </a:p>
        </p:txBody>
      </p:sp>
      <p:sp>
        <p:nvSpPr>
          <p:cNvPr id="9" name="Rectangle 8">
            <a:extLst>
              <a:ext uri="{FF2B5EF4-FFF2-40B4-BE49-F238E27FC236}">
                <a16:creationId xmlns:a16="http://schemas.microsoft.com/office/drawing/2014/main" id="{74996045-165B-4BA0-9D9A-EE86A8A1CCA7}"/>
              </a:ext>
            </a:extLst>
          </p:cNvPr>
          <p:cNvSpPr/>
          <p:nvPr userDrawn="1"/>
        </p:nvSpPr>
        <p:spPr>
          <a:xfrm>
            <a:off x="1" y="4757896"/>
            <a:ext cx="2435699" cy="385604"/>
          </a:xfrm>
          <a:prstGeom prst="rect">
            <a:avLst/>
          </a:prstGeom>
          <a:solidFill>
            <a:schemeClr val="tx2"/>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10" name="Rectangle 9">
            <a:extLst>
              <a:ext uri="{FF2B5EF4-FFF2-40B4-BE49-F238E27FC236}">
                <a16:creationId xmlns:a16="http://schemas.microsoft.com/office/drawing/2014/main" id="{388FF408-CB71-459E-837C-9631B0F03675}"/>
              </a:ext>
            </a:extLst>
          </p:cNvPr>
          <p:cNvSpPr/>
          <p:nvPr userDrawn="1"/>
        </p:nvSpPr>
        <p:spPr>
          <a:xfrm>
            <a:off x="7430522" y="4757896"/>
            <a:ext cx="726049" cy="385604"/>
          </a:xfrm>
          <a:prstGeom prst="rect">
            <a:avLst/>
          </a:prstGeom>
          <a:solidFill>
            <a:srgbClr val="7D3520"/>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fromWordArt="0" anchor="ctr" anchorCtr="0" forceAA="0" compatLnSpc="1">
            <a:prstTxWarp prst="textNoShape">
              <a:avLst/>
            </a:prstTxWarp>
            <a:noAutofit/>
          </a:bodyPr>
          <a:lstStyle/>
          <a:p>
            <a:pPr marR="0" lvl="0" indent="0" defTabSz="1219169" fontAlgn="auto"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chemeClr val="bg2"/>
              </a:solidFill>
              <a:effectLst/>
              <a:uFillTx/>
              <a:latin typeface="Taub Sans" pitchFamily="2" charset="77"/>
              <a:ea typeface="Taub Sans" pitchFamily="2" charset="77"/>
              <a:cs typeface="Taub Sans"/>
              <a:sym typeface="Taub Sans"/>
            </a:endParaRPr>
          </a:p>
        </p:txBody>
      </p:sp>
      <p:sp>
        <p:nvSpPr>
          <p:cNvPr id="11" name="ADP MAS Executive Overview…">
            <a:extLst>
              <a:ext uri="{FF2B5EF4-FFF2-40B4-BE49-F238E27FC236}">
                <a16:creationId xmlns:a16="http://schemas.microsoft.com/office/drawing/2014/main" id="{2A84AB9A-EA72-4873-830D-D31347B3E8C9}"/>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bg1"/>
                </a:solidFill>
                <a:latin typeface="+mn-lt"/>
              </a:rPr>
              <a:t>Copyright © 20</a:t>
            </a:r>
            <a:r>
              <a:rPr lang="en-US" sz="600">
                <a:solidFill>
                  <a:schemeClr val="bg1"/>
                </a:solidFill>
                <a:latin typeface="+mn-lt"/>
              </a:rPr>
              <a:t>20</a:t>
            </a:r>
            <a:r>
              <a:rPr sz="600">
                <a:solidFill>
                  <a:schemeClr val="bg1"/>
                </a:solidFill>
                <a:latin typeface="+mn-lt"/>
              </a:rPr>
              <a:t> ADP, LLC. </a:t>
            </a:r>
            <a:r>
              <a:rPr lang="en-US" sz="600">
                <a:solidFill>
                  <a:schemeClr val="bg1"/>
                </a:solidFill>
                <a:latin typeface="+mn-lt"/>
              </a:rPr>
              <a:t>ADP </a:t>
            </a:r>
            <a:r>
              <a:rPr sz="600">
                <a:solidFill>
                  <a:schemeClr val="bg1"/>
                </a:solidFill>
                <a:latin typeface="+mn-lt"/>
              </a:rPr>
              <a:t>Confidential.</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384047" y="1583342"/>
            <a:ext cx="5029200" cy="553998"/>
          </a:xfrm>
        </p:spPr>
        <p:txBody>
          <a:bodyPr anchor="ctr">
            <a:spAutoFit/>
          </a:bodyPr>
          <a:lstStyle>
            <a:lvl1pPr>
              <a:lnSpc>
                <a:spcPct val="100000"/>
              </a:lnSpc>
              <a:spcAft>
                <a:spcPts val="3600"/>
              </a:spcAft>
              <a:defRPr sz="3600">
                <a:solidFill>
                  <a:schemeClr val="accent1"/>
                </a:solidFill>
              </a:defRPr>
            </a:lvl1pPr>
            <a:lvl2pPr marL="0" indent="0">
              <a:lnSpc>
                <a:spcPct val="100000"/>
              </a:lnSpc>
              <a:buNone/>
              <a:defRPr sz="2400">
                <a:solidFill>
                  <a:schemeClr val="accent1"/>
                </a:solidFill>
              </a:defRPr>
            </a:lvl2pPr>
            <a:lvl3pPr>
              <a:defRPr b="0">
                <a:solidFill>
                  <a:schemeClr val="bg1"/>
                </a:solidFill>
              </a:defRPr>
            </a:lvl3pPr>
          </a:lstStyle>
          <a:p>
            <a:pPr lvl="0"/>
            <a:r>
              <a:rPr lang="en-US"/>
              <a:t>Headline</a:t>
            </a:r>
          </a:p>
        </p:txBody>
      </p:sp>
      <p:cxnSp>
        <p:nvCxnSpPr>
          <p:cNvPr id="15" name="Straight Connector 14">
            <a:extLst>
              <a:ext uri="{FF2B5EF4-FFF2-40B4-BE49-F238E27FC236}">
                <a16:creationId xmlns:a16="http://schemas.microsoft.com/office/drawing/2014/main" id="{AEB2FD5B-1BE7-4335-8286-FC2F5A1E31FD}"/>
              </a:ext>
            </a:extLst>
          </p:cNvPr>
          <p:cNvCxnSpPr/>
          <p:nvPr userDrawn="1"/>
        </p:nvCxnSpPr>
        <p:spPr>
          <a:xfrm flipV="1">
            <a:off x="7430520" y="-12242"/>
            <a:ext cx="0" cy="5162887"/>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2" name="Footer Placeholder 1">
            <a:extLst>
              <a:ext uri="{FF2B5EF4-FFF2-40B4-BE49-F238E27FC236}">
                <a16:creationId xmlns:a16="http://schemas.microsoft.com/office/drawing/2014/main" id="{D4A728F6-E451-41A5-9ECE-83D1CD45FE2A}"/>
              </a:ext>
            </a:extLst>
          </p:cNvPr>
          <p:cNvSpPr>
            <a:spLocks noGrp="1"/>
          </p:cNvSpPr>
          <p:nvPr>
            <p:ph type="ftr" sz="quarter" idx="15"/>
          </p:nvPr>
        </p:nvSpPr>
        <p:spPr/>
        <p:txBody>
          <a:bodyPr/>
          <a:lstStyle/>
          <a:p>
            <a:r>
              <a:rPr lang="en-US"/>
              <a:t>Footer in sentence case</a:t>
            </a:r>
          </a:p>
        </p:txBody>
      </p:sp>
      <p:sp>
        <p:nvSpPr>
          <p:cNvPr id="12" name="Line">
            <a:extLst>
              <a:ext uri="{FF2B5EF4-FFF2-40B4-BE49-F238E27FC236}">
                <a16:creationId xmlns:a16="http://schemas.microsoft.com/office/drawing/2014/main" id="{EA9FAD05-53BC-4B33-B071-14455C242E8D}"/>
              </a:ext>
            </a:extLst>
          </p:cNvPr>
          <p:cNvSpPr/>
          <p:nvPr userDrawn="1"/>
        </p:nvSpPr>
        <p:spPr>
          <a:xfrm>
            <a:off x="1" y="4757896"/>
            <a:ext cx="9144000" cy="0"/>
          </a:xfrm>
          <a:prstGeom prst="line">
            <a:avLst/>
          </a:prstGeom>
          <a:ln w="6350">
            <a:solidFill>
              <a:srgbClr val="D0271D">
                <a:alpha val="49804"/>
              </a:srgbClr>
            </a:solidFill>
          </a:ln>
        </p:spPr>
        <p:txBody>
          <a:bodyPr lIns="17145" rIns="17145"/>
          <a:lstStyle/>
          <a:p>
            <a:pPr>
              <a:defRPr sz="6000" spc="-180">
                <a:latin typeface="Taub Sans"/>
                <a:ea typeface="Taub Sans"/>
                <a:cs typeface="Taub Sans"/>
                <a:sym typeface="Taub Sans"/>
              </a:defRPr>
            </a:pPr>
            <a:endParaRPr sz="2250"/>
          </a:p>
        </p:txBody>
      </p:sp>
    </p:spTree>
    <p:extLst>
      <p:ext uri="{BB962C8B-B14F-4D97-AF65-F5344CB8AC3E}">
        <p14:creationId xmlns:p14="http://schemas.microsoft.com/office/powerpoint/2010/main" val="174674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E2FAD6-3B2A-42E1-B27D-264915399D1D}"/>
              </a:ext>
            </a:extLst>
          </p:cNvPr>
          <p:cNvGraphicFramePr>
            <a:graphicFrameLocks noChangeAspect="1"/>
          </p:cNvGraphicFramePr>
          <p:nvPr userDrawn="1">
            <p:custDataLst>
              <p:tags r:id="rId2"/>
            </p:custDataLst>
            <p:extLst>
              <p:ext uri="{D42A27DB-BD31-4B8C-83A1-F6EECF244321}">
                <p14:modId xmlns:p14="http://schemas.microsoft.com/office/powerpoint/2010/main" val="888679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3"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37E2FAD6-3B2A-42E1-B27D-264915399D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47C4743-E12F-4BE7-A3CF-16BAE4F7EAD7}"/>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pic>
        <p:nvPicPr>
          <p:cNvPr id="15" name="Picture 14">
            <a:extLst>
              <a:ext uri="{FF2B5EF4-FFF2-40B4-BE49-F238E27FC236}">
                <a16:creationId xmlns:a16="http://schemas.microsoft.com/office/drawing/2014/main" id="{94E3893F-0A6D-4A12-86E1-004DEB2BED6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
        <p:nvSpPr>
          <p:cNvPr id="10" name="Title 1">
            <a:extLst>
              <a:ext uri="{FF2B5EF4-FFF2-40B4-BE49-F238E27FC236}">
                <a16:creationId xmlns:a16="http://schemas.microsoft.com/office/drawing/2014/main" id="{A23CB32D-6AD6-4D44-AD20-6148011F20F5}"/>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cxnSp>
        <p:nvCxnSpPr>
          <p:cNvPr id="12" name="Straight Connector 11">
            <a:extLst>
              <a:ext uri="{FF2B5EF4-FFF2-40B4-BE49-F238E27FC236}">
                <a16:creationId xmlns:a16="http://schemas.microsoft.com/office/drawing/2014/main" id="{0D1546AC-554D-4C7F-97CC-1D8E608F52D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7678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35F34E-6DCC-47CA-BF92-8437AC60A622}"/>
              </a:ext>
            </a:extLst>
          </p:cNvPr>
          <p:cNvGraphicFramePr>
            <a:graphicFrameLocks noChangeAspect="1"/>
          </p:cNvGraphicFramePr>
          <p:nvPr userDrawn="1">
            <p:custDataLst>
              <p:tags r:id="rId2"/>
            </p:custDataLst>
            <p:extLst>
              <p:ext uri="{D42A27DB-BD31-4B8C-83A1-F6EECF244321}">
                <p14:modId xmlns:p14="http://schemas.microsoft.com/office/powerpoint/2010/main" val="4003127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0635F34E-6DCC-47CA-BF92-8437AC60A62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335CB5-1176-4CE6-9347-BEB885E4461B}"/>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Rectangle 11">
            <a:extLst>
              <a:ext uri="{FF2B5EF4-FFF2-40B4-BE49-F238E27FC236}">
                <a16:creationId xmlns:a16="http://schemas.microsoft.com/office/drawing/2014/main" id="{BB8C3081-E0C1-4B29-A530-BEA667E90980}"/>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6" name="Line">
            <a:extLst>
              <a:ext uri="{FF2B5EF4-FFF2-40B4-BE49-F238E27FC236}">
                <a16:creationId xmlns:a16="http://schemas.microsoft.com/office/drawing/2014/main" id="{CC980C89-3B0C-437C-B17C-45ACBF46F87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7" name="Freeform 5">
            <a:extLst>
              <a:ext uri="{FF2B5EF4-FFF2-40B4-BE49-F238E27FC236}">
                <a16:creationId xmlns:a16="http://schemas.microsoft.com/office/drawing/2014/main" id="{28EDE532-57EA-4B46-BBE7-A84B5B37CA0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pic>
        <p:nvPicPr>
          <p:cNvPr id="18" name="Picture 17">
            <a:extLst>
              <a:ext uri="{FF2B5EF4-FFF2-40B4-BE49-F238E27FC236}">
                <a16:creationId xmlns:a16="http://schemas.microsoft.com/office/drawing/2014/main" id="{6575B8E6-9F75-42B0-BD04-66DD587382AD}"/>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19" name="Straight Connector 18">
            <a:extLst>
              <a:ext uri="{FF2B5EF4-FFF2-40B4-BE49-F238E27FC236}">
                <a16:creationId xmlns:a16="http://schemas.microsoft.com/office/drawing/2014/main" id="{832DC5C8-95CF-4CC4-831A-EFD72918DAA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BE4F21ED-56C0-4AB3-9820-B7F0ED0BA156}"/>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32577508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FD509-2012-4A4B-B2DD-7F9569D19C11}"/>
              </a:ext>
            </a:extLst>
          </p:cNvPr>
          <p:cNvGraphicFramePr>
            <a:graphicFrameLocks noChangeAspect="1"/>
          </p:cNvGraphicFramePr>
          <p:nvPr userDrawn="1">
            <p:custDataLst>
              <p:tags r:id="rId2"/>
            </p:custDataLst>
            <p:extLst>
              <p:ext uri="{D42A27DB-BD31-4B8C-83A1-F6EECF244321}">
                <p14:modId xmlns:p14="http://schemas.microsoft.com/office/powerpoint/2010/main" val="2518077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1"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D93FD509-2012-4A4B-B2DD-7F9569D19C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B07539-F1F6-453C-8818-6373D11F98C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a:t>Footer in sentence case</a:t>
            </a:r>
          </a:p>
        </p:txBody>
      </p:sp>
      <p:sp>
        <p:nvSpPr>
          <p:cNvPr id="11" name="Title 1">
            <a:extLst>
              <a:ext uri="{FF2B5EF4-FFF2-40B4-BE49-F238E27FC236}">
                <a16:creationId xmlns:a16="http://schemas.microsoft.com/office/drawing/2014/main" id="{FFEE1FCD-BFA4-432D-B7E2-0220DCEC5ADF}"/>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
        <p:nvSpPr>
          <p:cNvPr id="13" name="Rectangle 12">
            <a:extLst>
              <a:ext uri="{FF2B5EF4-FFF2-40B4-BE49-F238E27FC236}">
                <a16:creationId xmlns:a16="http://schemas.microsoft.com/office/drawing/2014/main" id="{E2DDFBE4-69D4-46D2-8F89-A1EB43B0F8F6}"/>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6" name="Line">
            <a:extLst>
              <a:ext uri="{FF2B5EF4-FFF2-40B4-BE49-F238E27FC236}">
                <a16:creationId xmlns:a16="http://schemas.microsoft.com/office/drawing/2014/main" id="{21C31070-8964-4038-8B98-6F2747561C73}"/>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8" name="Freeform 5">
            <a:extLst>
              <a:ext uri="{FF2B5EF4-FFF2-40B4-BE49-F238E27FC236}">
                <a16:creationId xmlns:a16="http://schemas.microsoft.com/office/drawing/2014/main" id="{4D9B208B-D0D3-42B5-89C8-AD693B4C1A5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pic>
        <p:nvPicPr>
          <p:cNvPr id="19" name="Picture 18">
            <a:extLst>
              <a:ext uri="{FF2B5EF4-FFF2-40B4-BE49-F238E27FC236}">
                <a16:creationId xmlns:a16="http://schemas.microsoft.com/office/drawing/2014/main" id="{B2039915-B376-4DF9-87C0-DAD54636C416}"/>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0" name="Straight Connector 19">
            <a:extLst>
              <a:ext uri="{FF2B5EF4-FFF2-40B4-BE49-F238E27FC236}">
                <a16:creationId xmlns:a16="http://schemas.microsoft.com/office/drawing/2014/main" id="{0BE98BAB-32FC-42A8-9E59-85920962B38D}"/>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043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91436C4-163D-4D7C-AA1B-F3C5B9BC5589}"/>
              </a:ext>
            </a:extLst>
          </p:cNvPr>
          <p:cNvGraphicFramePr>
            <a:graphicFrameLocks noChangeAspect="1"/>
          </p:cNvGraphicFramePr>
          <p:nvPr userDrawn="1">
            <p:custDataLst>
              <p:tags r:id="rId2"/>
            </p:custDataLst>
            <p:extLst>
              <p:ext uri="{D42A27DB-BD31-4B8C-83A1-F6EECF244321}">
                <p14:modId xmlns:p14="http://schemas.microsoft.com/office/powerpoint/2010/main" val="57306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B91436C4-163D-4D7C-AA1B-F3C5B9BC55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4835F3A-3DA7-45BD-A361-B7E68E8C3DB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6" y="1435607"/>
            <a:ext cx="7498081"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a:t>Footer in sentence case</a:t>
            </a:r>
          </a:p>
        </p:txBody>
      </p:sp>
      <p:sp>
        <p:nvSpPr>
          <p:cNvPr id="13" name="Rectangle 12">
            <a:extLst>
              <a:ext uri="{FF2B5EF4-FFF2-40B4-BE49-F238E27FC236}">
                <a16:creationId xmlns:a16="http://schemas.microsoft.com/office/drawing/2014/main" id="{4D981621-C2ED-4CF1-BED4-25A9940264CB}"/>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6" name="Line">
            <a:extLst>
              <a:ext uri="{FF2B5EF4-FFF2-40B4-BE49-F238E27FC236}">
                <a16:creationId xmlns:a16="http://schemas.microsoft.com/office/drawing/2014/main" id="{D6166814-18DC-47C0-9801-E49205BA66F4}"/>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8" name="Freeform 5">
            <a:extLst>
              <a:ext uri="{FF2B5EF4-FFF2-40B4-BE49-F238E27FC236}">
                <a16:creationId xmlns:a16="http://schemas.microsoft.com/office/drawing/2014/main" id="{D394F958-47BF-44ED-AFAF-B443CD569FD5}"/>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pic>
        <p:nvPicPr>
          <p:cNvPr id="19" name="Picture 18">
            <a:extLst>
              <a:ext uri="{FF2B5EF4-FFF2-40B4-BE49-F238E27FC236}">
                <a16:creationId xmlns:a16="http://schemas.microsoft.com/office/drawing/2014/main" id="{FF2683E5-189A-4443-92A8-34F1FD777E1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0" name="Straight Connector 19">
            <a:extLst>
              <a:ext uri="{FF2B5EF4-FFF2-40B4-BE49-F238E27FC236}">
                <a16:creationId xmlns:a16="http://schemas.microsoft.com/office/drawing/2014/main" id="{557413D2-CCF6-40E6-9EE2-5D3C281B0F0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136CAA2D-431A-42E0-9440-F03DF1F8A5C2}"/>
              </a:ext>
            </a:extLst>
          </p:cNvPr>
          <p:cNvSpPr>
            <a:spLocks noGrp="1"/>
          </p:cNvSpPr>
          <p:nvPr>
            <p:ph type="body" sz="quarter" idx="12" hasCustomPrompt="1"/>
          </p:nvPr>
        </p:nvSpPr>
        <p:spPr>
          <a:xfrm>
            <a:off x="384048" y="777631"/>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1601379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B0F2C5-EB7A-4773-AC2C-0CC5C75EBB09}"/>
              </a:ext>
            </a:extLst>
          </p:cNvPr>
          <p:cNvGraphicFramePr>
            <a:graphicFrameLocks noChangeAspect="1"/>
          </p:cNvGraphicFramePr>
          <p:nvPr userDrawn="1">
            <p:custDataLst>
              <p:tags r:id="rId2"/>
            </p:custDataLst>
            <p:extLst>
              <p:ext uri="{D42A27DB-BD31-4B8C-83A1-F6EECF244321}">
                <p14:modId xmlns:p14="http://schemas.microsoft.com/office/powerpoint/2010/main" val="213806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9"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BB0F2C5-EB7A-4773-AC2C-0CC5C75EBB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CE10E96-F10D-4873-88A9-2B835D7C5C0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4"/>
            <a:ext cx="0" cy="398936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4A0F3CBD-C3C3-49F3-A605-743D99B03675}"/>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
        <p:nvSpPr>
          <p:cNvPr id="18" name="Rectangle 17">
            <a:extLst>
              <a:ext uri="{FF2B5EF4-FFF2-40B4-BE49-F238E27FC236}">
                <a16:creationId xmlns:a16="http://schemas.microsoft.com/office/drawing/2014/main" id="{47D39331-7098-4CB5-BC4A-68561D824B70}"/>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9" name="Line">
            <a:extLst>
              <a:ext uri="{FF2B5EF4-FFF2-40B4-BE49-F238E27FC236}">
                <a16:creationId xmlns:a16="http://schemas.microsoft.com/office/drawing/2014/main" id="{0365C950-7969-4D24-9BB6-3D51F9F2642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0" name="Freeform 5">
            <a:extLst>
              <a:ext uri="{FF2B5EF4-FFF2-40B4-BE49-F238E27FC236}">
                <a16:creationId xmlns:a16="http://schemas.microsoft.com/office/drawing/2014/main" id="{AE29AC73-0312-4D7E-886D-708584FEDEC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pic>
        <p:nvPicPr>
          <p:cNvPr id="21" name="Picture 20">
            <a:extLst>
              <a:ext uri="{FF2B5EF4-FFF2-40B4-BE49-F238E27FC236}">
                <a16:creationId xmlns:a16="http://schemas.microsoft.com/office/drawing/2014/main" id="{7D30C54B-5BDE-4BA2-8105-AEC25C918FF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2" name="Straight Connector 21">
            <a:extLst>
              <a:ext uri="{FF2B5EF4-FFF2-40B4-BE49-F238E27FC236}">
                <a16:creationId xmlns:a16="http://schemas.microsoft.com/office/drawing/2014/main" id="{723533BF-9CE4-4D5A-A9BC-2AB948984CB0}"/>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2319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083A9FC-37C3-419E-87D6-8E3E62201C7B}"/>
              </a:ext>
            </a:extLst>
          </p:cNvPr>
          <p:cNvGraphicFramePr>
            <a:graphicFrameLocks noChangeAspect="1"/>
          </p:cNvGraphicFramePr>
          <p:nvPr userDrawn="1">
            <p:custDataLst>
              <p:tags r:id="rId2"/>
            </p:custDataLst>
            <p:extLst>
              <p:ext uri="{D42A27DB-BD31-4B8C-83A1-F6EECF244321}">
                <p14:modId xmlns:p14="http://schemas.microsoft.com/office/powerpoint/2010/main" val="1610881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3"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5083A9FC-37C3-419E-87D6-8E3E62201C7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3C01CF4-C696-4F16-ABF4-E2F37345BC2E}"/>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4136771" y="1154130"/>
            <a:ext cx="0" cy="398937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453128"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DE3DF3-FC9F-4E24-A7F2-4E8E5A0494C5}"/>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8" name="Line">
            <a:extLst>
              <a:ext uri="{FF2B5EF4-FFF2-40B4-BE49-F238E27FC236}">
                <a16:creationId xmlns:a16="http://schemas.microsoft.com/office/drawing/2014/main" id="{0F42BACD-2C9B-4DEE-81E1-7AEC1E0769E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9" name="Freeform 5">
            <a:extLst>
              <a:ext uri="{FF2B5EF4-FFF2-40B4-BE49-F238E27FC236}">
                <a16:creationId xmlns:a16="http://schemas.microsoft.com/office/drawing/2014/main" id="{EABD3264-D06E-4ADC-B0FA-5854D599B95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pic>
        <p:nvPicPr>
          <p:cNvPr id="20" name="Picture 19">
            <a:extLst>
              <a:ext uri="{FF2B5EF4-FFF2-40B4-BE49-F238E27FC236}">
                <a16:creationId xmlns:a16="http://schemas.microsoft.com/office/drawing/2014/main" id="{647786D5-5F7F-4707-B375-604BA38076A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1" name="Straight Connector 20">
            <a:extLst>
              <a:ext uri="{FF2B5EF4-FFF2-40B4-BE49-F238E27FC236}">
                <a16:creationId xmlns:a16="http://schemas.microsoft.com/office/drawing/2014/main" id="{7678F8AF-E940-43D5-9099-43318FFA5737}"/>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2A48F5C4-D489-4963-8A19-E88F8B9C3C00}"/>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800898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E60DAB-EAEE-431C-BA45-E61F3D2FC500}"/>
              </a:ext>
            </a:extLst>
          </p:cNvPr>
          <p:cNvGraphicFramePr>
            <a:graphicFrameLocks noChangeAspect="1"/>
          </p:cNvGraphicFramePr>
          <p:nvPr userDrawn="1">
            <p:custDataLst>
              <p:tags r:id="rId2"/>
            </p:custDataLst>
            <p:extLst>
              <p:ext uri="{D42A27DB-BD31-4B8C-83A1-F6EECF244321}">
                <p14:modId xmlns:p14="http://schemas.microsoft.com/office/powerpoint/2010/main" val="1343791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1DE60DAB-EAEE-431C-BA45-E61F3D2FC5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D9FD6A-F917-424C-AEE8-ABA8D57D5ED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4038B49E-3AD8-48A4-8D11-827D42812B61}"/>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
        <p:nvSpPr>
          <p:cNvPr id="20" name="Rectangle 19">
            <a:extLst>
              <a:ext uri="{FF2B5EF4-FFF2-40B4-BE49-F238E27FC236}">
                <a16:creationId xmlns:a16="http://schemas.microsoft.com/office/drawing/2014/main" id="{D70E2094-BB18-4CF7-BEF7-BEBAD26BB685}"/>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21" name="Line">
            <a:extLst>
              <a:ext uri="{FF2B5EF4-FFF2-40B4-BE49-F238E27FC236}">
                <a16:creationId xmlns:a16="http://schemas.microsoft.com/office/drawing/2014/main" id="{57B141A1-A19F-43A8-8F8D-F78CCE0E402B}"/>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2" name="Freeform 5">
            <a:extLst>
              <a:ext uri="{FF2B5EF4-FFF2-40B4-BE49-F238E27FC236}">
                <a16:creationId xmlns:a16="http://schemas.microsoft.com/office/drawing/2014/main" id="{C7FEDC67-981C-4791-9049-0E1F60228A74}"/>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pic>
        <p:nvPicPr>
          <p:cNvPr id="23" name="Picture 22">
            <a:extLst>
              <a:ext uri="{FF2B5EF4-FFF2-40B4-BE49-F238E27FC236}">
                <a16:creationId xmlns:a16="http://schemas.microsoft.com/office/drawing/2014/main" id="{863DD89B-A2B8-4C70-A348-C2B3CC05CC4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4" name="Straight Connector 23">
            <a:extLst>
              <a:ext uri="{FF2B5EF4-FFF2-40B4-BE49-F238E27FC236}">
                <a16:creationId xmlns:a16="http://schemas.microsoft.com/office/drawing/2014/main" id="{4D022234-AE6B-43FA-96A1-A6DF62547422}"/>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A8FB668-F53F-41C4-BB20-2918FA613B4E}"/>
              </a:ext>
            </a:extLst>
          </p:cNvPr>
          <p:cNvGrpSpPr/>
          <p:nvPr userDrawn="1"/>
        </p:nvGrpSpPr>
        <p:grpSpPr>
          <a:xfrm>
            <a:off x="2784347" y="1154132"/>
            <a:ext cx="2697480" cy="3989370"/>
            <a:chOff x="2784347" y="1227222"/>
            <a:chExt cx="2697480" cy="3916279"/>
          </a:xfrm>
        </p:grpSpPr>
        <p:cxnSp>
          <p:nvCxnSpPr>
            <p:cNvPr id="26" name="Straight Connector 25">
              <a:extLst>
                <a:ext uri="{FF2B5EF4-FFF2-40B4-BE49-F238E27FC236}">
                  <a16:creationId xmlns:a16="http://schemas.microsoft.com/office/drawing/2014/main" id="{F62D440D-7243-4FB7-A07C-65B1507AB186}"/>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6F9942-E282-4ABF-892D-A4D70DD1E37F}"/>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07836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D95B5B7-FF3E-44A4-9728-1CB0C2636B7D}"/>
              </a:ext>
            </a:extLst>
          </p:cNvPr>
          <p:cNvGraphicFramePr>
            <a:graphicFrameLocks noChangeAspect="1"/>
          </p:cNvGraphicFramePr>
          <p:nvPr userDrawn="1">
            <p:custDataLst>
              <p:tags r:id="rId2"/>
            </p:custDataLst>
            <p:extLst>
              <p:ext uri="{D42A27DB-BD31-4B8C-83A1-F6EECF244321}">
                <p14:modId xmlns:p14="http://schemas.microsoft.com/office/powerpoint/2010/main" val="1457122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5" imgW="383" imgH="384" progId="TCLayout.ActiveDocument.1">
                  <p:embed/>
                </p:oleObj>
              </mc:Choice>
              <mc:Fallback>
                <p:oleObj name="think-cell Slide" r:id="rId5" imgW="383" imgH="384" progId="TCLayout.ActiveDocument.1">
                  <p:embed/>
                  <p:pic>
                    <p:nvPicPr>
                      <p:cNvPr id="3" name="Object 2" hidden="1">
                        <a:extLst>
                          <a:ext uri="{FF2B5EF4-FFF2-40B4-BE49-F238E27FC236}">
                            <a16:creationId xmlns:a16="http://schemas.microsoft.com/office/drawing/2014/main" id="{CD95B5B7-FF3E-44A4-9728-1CB0C2636B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19AFBEC-92CD-4AE9-B111-F2899D61230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0" name="Rectangle 9">
            <a:extLst>
              <a:ext uri="{FF2B5EF4-FFF2-40B4-BE49-F238E27FC236}">
                <a16:creationId xmlns:a16="http://schemas.microsoft.com/office/drawing/2014/main" id="{8BBB0C17-D512-4195-A34E-8C64C3D32335}"/>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31B7A29-A7EE-464E-8138-E22BF6D85D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2" name="Straight Connector 11">
            <a:extLst>
              <a:ext uri="{FF2B5EF4-FFF2-40B4-BE49-F238E27FC236}">
                <a16:creationId xmlns:a16="http://schemas.microsoft.com/office/drawing/2014/main" id="{93C49685-7A39-45E4-A219-83AA834B0EBF}"/>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6" name="Title 1">
            <a:extLst>
              <a:ext uri="{FF2B5EF4-FFF2-40B4-BE49-F238E27FC236}">
                <a16:creationId xmlns:a16="http://schemas.microsoft.com/office/drawing/2014/main" id="{8995EC8E-9213-4F78-8346-24733B820D13}"/>
              </a:ext>
            </a:extLst>
          </p:cNvPr>
          <p:cNvSpPr>
            <a:spLocks noGrp="1"/>
          </p:cNvSpPr>
          <p:nvPr>
            <p:ph type="title" hasCustomPrompt="1"/>
          </p:nvPr>
        </p:nvSpPr>
        <p:spPr>
          <a:xfrm>
            <a:off x="384048" y="394348"/>
            <a:ext cx="7498080" cy="430887"/>
          </a:xfrm>
        </p:spPr>
        <p:txBody>
          <a:bodyPr/>
          <a:lstStyle>
            <a:lvl1pPr algn="l">
              <a:defRPr/>
            </a:lvl1pPr>
          </a:lstStyle>
          <a:p>
            <a:r>
              <a:rPr lang="en-US"/>
              <a:t>Headline in sentence case, 28-pt</a:t>
            </a:r>
          </a:p>
        </p:txBody>
      </p:sp>
    </p:spTree>
    <p:extLst>
      <p:ext uri="{BB962C8B-B14F-4D97-AF65-F5344CB8AC3E}">
        <p14:creationId xmlns:p14="http://schemas.microsoft.com/office/powerpoint/2010/main" val="19739879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4CE49B4-1EED-40A1-BDB9-050D5E2F2794}"/>
              </a:ext>
            </a:extLst>
          </p:cNvPr>
          <p:cNvGraphicFramePr>
            <a:graphicFrameLocks noChangeAspect="1"/>
          </p:cNvGraphicFramePr>
          <p:nvPr userDrawn="1">
            <p:custDataLst>
              <p:tags r:id="rId2"/>
            </p:custDataLst>
            <p:extLst>
              <p:ext uri="{D42A27DB-BD31-4B8C-83A1-F6EECF244321}">
                <p14:modId xmlns:p14="http://schemas.microsoft.com/office/powerpoint/2010/main" val="2394935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1"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34CE49B4-1EED-40A1-BDB9-050D5E2F27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8BABB4B-A858-4C25-A40E-F91D8D09387D}"/>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3081527"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14C03F7C-84B3-4FE9-9264-BA3B86A12D2C}"/>
              </a:ext>
            </a:extLst>
          </p:cNvPr>
          <p:cNvGrpSpPr/>
          <p:nvPr userDrawn="1"/>
        </p:nvGrpSpPr>
        <p:grpSpPr>
          <a:xfrm>
            <a:off x="2784347" y="1154132"/>
            <a:ext cx="2697480" cy="3989370"/>
            <a:chOff x="2784347" y="1227222"/>
            <a:chExt cx="2697480" cy="3916279"/>
          </a:xfrm>
        </p:grpSpPr>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278434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5481827" y="1227222"/>
              <a:ext cx="0" cy="3916279"/>
            </a:xfrm>
            <a:prstGeom prst="line">
              <a:avLst/>
            </a:prstGeom>
            <a:ln w="635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5779008" y="1435607"/>
            <a:ext cx="210312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DC16761-BBED-4CA6-9E90-AD6A92C1922A}"/>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20" name="Line">
            <a:extLst>
              <a:ext uri="{FF2B5EF4-FFF2-40B4-BE49-F238E27FC236}">
                <a16:creationId xmlns:a16="http://schemas.microsoft.com/office/drawing/2014/main" id="{3DD639BD-C918-4BEF-991E-EA312306706B}"/>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21" name="Freeform 5">
            <a:extLst>
              <a:ext uri="{FF2B5EF4-FFF2-40B4-BE49-F238E27FC236}">
                <a16:creationId xmlns:a16="http://schemas.microsoft.com/office/drawing/2014/main" id="{B241579E-0184-4E27-ABEE-8A6FFF650F06}"/>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pic>
        <p:nvPicPr>
          <p:cNvPr id="22" name="Picture 21">
            <a:extLst>
              <a:ext uri="{FF2B5EF4-FFF2-40B4-BE49-F238E27FC236}">
                <a16:creationId xmlns:a16="http://schemas.microsoft.com/office/drawing/2014/main" id="{1FB47625-9BE2-4DCD-A70F-0CD96B251EB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cxnSp>
        <p:nvCxnSpPr>
          <p:cNvPr id="23" name="Straight Connector 22">
            <a:extLst>
              <a:ext uri="{FF2B5EF4-FFF2-40B4-BE49-F238E27FC236}">
                <a16:creationId xmlns:a16="http://schemas.microsoft.com/office/drawing/2014/main" id="{3C4982A7-82DF-4624-967E-166EE3E18AEB}"/>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747F8797-5ED7-43E5-B054-BF7734BB5150}"/>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251660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4"/>
            <a:ext cx="7498080" cy="153888"/>
          </a:xfrm>
        </p:spPr>
        <p:txBody>
          <a:bodyPr/>
          <a:lstStyle>
            <a:lvl1pPr>
              <a:defRPr sz="1000"/>
            </a:lvl1pPr>
          </a:lstStyle>
          <a:p>
            <a:r>
              <a:rPr lang="en-US"/>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15" name="Straight Connector 14">
            <a:extLst>
              <a:ext uri="{FF2B5EF4-FFF2-40B4-BE49-F238E27FC236}">
                <a16:creationId xmlns:a16="http://schemas.microsoft.com/office/drawing/2014/main" id="{7407CB27-C2CE-4C0F-9273-4268E13AAFA3}"/>
              </a:ext>
            </a:extLst>
          </p:cNvPr>
          <p:cNvCxnSpPr/>
          <p:nvPr userDrawn="1"/>
        </p:nvCxnSpPr>
        <p:spPr>
          <a:xfrm>
            <a:off x="240631" y="567922"/>
            <a:ext cx="0" cy="4567789"/>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1" y="567918"/>
            <a:ext cx="8161103" cy="0"/>
          </a:xfrm>
          <a:prstGeom prst="line">
            <a:avLst/>
          </a:prstGeom>
          <a:ln w="635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p>
            <a:r>
              <a:rPr lang="en-US"/>
              <a:t>Footer in sentence case</a:t>
            </a:r>
          </a:p>
        </p:txBody>
      </p:sp>
      <p:pic>
        <p:nvPicPr>
          <p:cNvPr id="11" name="Picture 10">
            <a:extLst>
              <a:ext uri="{FF2B5EF4-FFF2-40B4-BE49-F238E27FC236}">
                <a16:creationId xmlns:a16="http://schemas.microsoft.com/office/drawing/2014/main" id="{CF66FCB4-336A-486F-87C3-6B863979B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207" y="921820"/>
            <a:ext cx="5965764" cy="3809463"/>
          </a:xfrm>
          <a:prstGeom prst="rect">
            <a:avLst/>
          </a:prstGeom>
        </p:spPr>
      </p:pic>
      <p:sp>
        <p:nvSpPr>
          <p:cNvPr id="13" name="Picture Placeholder 10">
            <a:extLst>
              <a:ext uri="{FF2B5EF4-FFF2-40B4-BE49-F238E27FC236}">
                <a16:creationId xmlns:a16="http://schemas.microsoft.com/office/drawing/2014/main" id="{113E523C-B21B-4777-94E3-0121EDA88383}"/>
              </a:ext>
            </a:extLst>
          </p:cNvPr>
          <p:cNvSpPr>
            <a:spLocks noGrp="1"/>
          </p:cNvSpPr>
          <p:nvPr>
            <p:ph type="pic" sz="quarter" idx="16"/>
          </p:nvPr>
        </p:nvSpPr>
        <p:spPr>
          <a:xfrm>
            <a:off x="1853441" y="1191027"/>
            <a:ext cx="4561009" cy="2882831"/>
          </a:xfrm>
          <a:ln w="6350">
            <a:solidFill>
              <a:schemeClr val="tx1">
                <a:lumMod val="40000"/>
                <a:lumOff val="60000"/>
              </a:schemeClr>
            </a:solidFill>
          </a:ln>
        </p:spPr>
        <p:txBody>
          <a:bodyPr anchor="ctr">
            <a:noAutofit/>
          </a:bodyPr>
          <a:lstStyle>
            <a:lvl1pPr algn="ctr">
              <a:defRPr/>
            </a:lvl1pPr>
          </a:lstStyle>
          <a:p>
            <a:endParaRPr lang="en-US"/>
          </a:p>
        </p:txBody>
      </p:sp>
      <p:sp>
        <p:nvSpPr>
          <p:cNvPr id="16" name="Rectangle 15">
            <a:extLst>
              <a:ext uri="{FF2B5EF4-FFF2-40B4-BE49-F238E27FC236}">
                <a16:creationId xmlns:a16="http://schemas.microsoft.com/office/drawing/2014/main" id="{11651465-4E63-4DC2-90BC-D084E0BA04E4}"/>
              </a:ext>
            </a:extLst>
          </p:cNvPr>
          <p:cNvSpPr/>
          <p:nvPr userDrawn="1"/>
        </p:nvSpPr>
        <p:spPr>
          <a:xfrm>
            <a:off x="8161101" y="1154131"/>
            <a:ext cx="982899" cy="3989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7" name="Line">
            <a:extLst>
              <a:ext uri="{FF2B5EF4-FFF2-40B4-BE49-F238E27FC236}">
                <a16:creationId xmlns:a16="http://schemas.microsoft.com/office/drawing/2014/main" id="{1F651D20-C943-48DD-A4EA-DD873C08BDA1}"/>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8" name="Freeform 5">
            <a:extLst>
              <a:ext uri="{FF2B5EF4-FFF2-40B4-BE49-F238E27FC236}">
                <a16:creationId xmlns:a16="http://schemas.microsoft.com/office/drawing/2014/main" id="{308FA209-2F6E-4477-B422-B5BD722FABC8}"/>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sz="1800"/>
          </a:p>
        </p:txBody>
      </p:sp>
      <p:pic>
        <p:nvPicPr>
          <p:cNvPr id="20" name="Picture 19">
            <a:extLst>
              <a:ext uri="{FF2B5EF4-FFF2-40B4-BE49-F238E27FC236}">
                <a16:creationId xmlns:a16="http://schemas.microsoft.com/office/drawing/2014/main" id="{50C6E95A-47C5-4143-AF3B-9468448915F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Tree>
    <p:extLst>
      <p:ext uri="{BB962C8B-B14F-4D97-AF65-F5344CB8AC3E}">
        <p14:creationId xmlns:p14="http://schemas.microsoft.com/office/powerpoint/2010/main" val="1898589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D0DBFA-3A74-4E94-BD4A-8B7655A6071D}"/>
              </a:ext>
            </a:extLst>
          </p:cNvPr>
          <p:cNvGraphicFramePr>
            <a:graphicFrameLocks noChangeAspect="1"/>
          </p:cNvGraphicFramePr>
          <p:nvPr userDrawn="1">
            <p:custDataLst>
              <p:tags r:id="rId2"/>
            </p:custDataLst>
            <p:extLst>
              <p:ext uri="{D42A27DB-BD31-4B8C-83A1-F6EECF244321}">
                <p14:modId xmlns:p14="http://schemas.microsoft.com/office/powerpoint/2010/main" val="1191702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37D0DBFA-3A74-4E94-BD4A-8B7655A607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33666A3-BBA3-4999-9D82-C776FE4390D5}"/>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7" name="Title 1">
            <a:extLst>
              <a:ext uri="{FF2B5EF4-FFF2-40B4-BE49-F238E27FC236}">
                <a16:creationId xmlns:a16="http://schemas.microsoft.com/office/drawing/2014/main" id="{A7B4C6CB-D921-4A04-A8AD-60D3585DF5A9}"/>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cxnSp>
        <p:nvCxnSpPr>
          <p:cNvPr id="8" name="Straight Connector 7">
            <a:extLst>
              <a:ext uri="{FF2B5EF4-FFF2-40B4-BE49-F238E27FC236}">
                <a16:creationId xmlns:a16="http://schemas.microsoft.com/office/drawing/2014/main" id="{B8A3BE3A-D99B-49D0-947C-89EADEC7FBF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86DEA7E-DF99-4799-B188-D6B143A3F43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Tree>
    <p:extLst>
      <p:ext uri="{BB962C8B-B14F-4D97-AF65-F5344CB8AC3E}">
        <p14:creationId xmlns:p14="http://schemas.microsoft.com/office/powerpoint/2010/main" val="7801052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0F1231-669A-440E-BC57-6147B2051CAC}"/>
              </a:ext>
            </a:extLst>
          </p:cNvPr>
          <p:cNvGraphicFramePr>
            <a:graphicFrameLocks noChangeAspect="1"/>
          </p:cNvGraphicFramePr>
          <p:nvPr userDrawn="1">
            <p:custDataLst>
              <p:tags r:id="rId2"/>
            </p:custDataLst>
            <p:extLst>
              <p:ext uri="{D42A27DB-BD31-4B8C-83A1-F6EECF244321}">
                <p14:modId xmlns:p14="http://schemas.microsoft.com/office/powerpoint/2010/main" val="3815818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9"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0B0F1231-669A-440E-BC57-6147B2051C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9F8C30D-A4F8-4451-9364-1774F3409132}"/>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p:txBody>
          <a:bodyPr/>
          <a:lstStyle/>
          <a:p>
            <a:fld id="{0C691DA3-4ABE-49F3-91E6-D9975CC9DD5F}" type="slidenum">
              <a:rPr lang="en-US" smtClean="0"/>
              <a:pPr/>
              <a:t>‹#›</a:t>
            </a:fld>
            <a:endParaRPr lang="en-US"/>
          </a:p>
        </p:txBody>
      </p:sp>
      <p:cxnSp>
        <p:nvCxnSpPr>
          <p:cNvPr id="8" name="Straight Connector 7">
            <a:extLst>
              <a:ext uri="{FF2B5EF4-FFF2-40B4-BE49-F238E27FC236}">
                <a16:creationId xmlns:a16="http://schemas.microsoft.com/office/drawing/2014/main" id="{C1B80E51-09F2-4875-A1A3-8C9492D9A4D8}"/>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D7C9F0-9337-4F45-9A15-76799309AF8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975" t="39671" r="20820" b="-1806"/>
          <a:stretch/>
        </p:blipFill>
        <p:spPr>
          <a:xfrm>
            <a:off x="8161103" y="1"/>
            <a:ext cx="982899" cy="1081040"/>
          </a:xfrm>
          <a:prstGeom prst="rect">
            <a:avLst/>
          </a:prstGeom>
        </p:spPr>
      </p:pic>
      <p:sp>
        <p:nvSpPr>
          <p:cNvPr id="14" name="Text Placeholder 10">
            <a:extLst>
              <a:ext uri="{FF2B5EF4-FFF2-40B4-BE49-F238E27FC236}">
                <a16:creationId xmlns:a16="http://schemas.microsoft.com/office/drawing/2014/main" id="{A3C0AB17-4264-4D72-808B-AC803E22317A}"/>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11587403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57C5E0-4C80-4B69-A148-F3C17F950220}"/>
              </a:ext>
            </a:extLst>
          </p:cNvPr>
          <p:cNvGraphicFramePr>
            <a:graphicFrameLocks noChangeAspect="1"/>
          </p:cNvGraphicFramePr>
          <p:nvPr userDrawn="1">
            <p:custDataLst>
              <p:tags r:id="rId2"/>
            </p:custDataLst>
            <p:extLst>
              <p:ext uri="{D42A27DB-BD31-4B8C-83A1-F6EECF244321}">
                <p14:modId xmlns:p14="http://schemas.microsoft.com/office/powerpoint/2010/main" val="366785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7" name="think-cell Slide" r:id="rId4" imgW="383" imgH="384" progId="TCLayout.ActiveDocument.1">
                  <p:embed/>
                </p:oleObj>
              </mc:Choice>
              <mc:Fallback>
                <p:oleObj name="think-cell Slide" r:id="rId4" imgW="383" imgH="384" progId="TCLayout.ActiveDocument.1">
                  <p:embed/>
                  <p:pic>
                    <p:nvPicPr>
                      <p:cNvPr id="3" name="Object 2" hidden="1">
                        <a:extLst>
                          <a:ext uri="{FF2B5EF4-FFF2-40B4-BE49-F238E27FC236}">
                            <a16:creationId xmlns:a16="http://schemas.microsoft.com/office/drawing/2014/main" id="{8557C5E0-4C80-4B69-A148-F3C17F9502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20247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with footers">
    <p:spTree>
      <p:nvGrpSpPr>
        <p:cNvPr id="1" name=""/>
        <p:cNvGrpSpPr/>
        <p:nvPr/>
      </p:nvGrpSpPr>
      <p:grpSpPr>
        <a:xfrm>
          <a:off x="0" y="0"/>
          <a:ext cx="0" cy="0"/>
          <a:chOff x="0" y="0"/>
          <a:chExt cx="0" cy="0"/>
        </a:xfrm>
      </p:grpSpPr>
      <p:sp>
        <p:nvSpPr>
          <p:cNvPr id="2" name="ADP MAS Executive Overview…">
            <a:extLst>
              <a:ext uri="{FF2B5EF4-FFF2-40B4-BE49-F238E27FC236}">
                <a16:creationId xmlns:a16="http://schemas.microsoft.com/office/drawing/2014/main" id="{76CC430A-A83B-441F-9899-03072F69D0C4}"/>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tx1"/>
                </a:solidFill>
                <a:latin typeface="+mn-lt"/>
              </a:rPr>
              <a:t>Copyright © 20</a:t>
            </a:r>
            <a:r>
              <a:rPr lang="en-US" sz="600">
                <a:solidFill>
                  <a:schemeClr val="tx1"/>
                </a:solidFill>
                <a:latin typeface="+mn-lt"/>
              </a:rPr>
              <a:t>20</a:t>
            </a:r>
            <a:r>
              <a:rPr sz="600">
                <a:solidFill>
                  <a:schemeClr val="tx1"/>
                </a:solidFill>
                <a:latin typeface="+mn-lt"/>
              </a:rPr>
              <a:t> ADP, LLC. </a:t>
            </a:r>
            <a:r>
              <a:rPr lang="en-US" sz="600">
                <a:solidFill>
                  <a:schemeClr val="tx1"/>
                </a:solidFill>
                <a:latin typeface="+mn-lt"/>
              </a:rPr>
              <a:t>ADP </a:t>
            </a:r>
            <a:r>
              <a:rPr sz="600">
                <a:solidFill>
                  <a:schemeClr val="tx1"/>
                </a:solidFill>
                <a:latin typeface="+mn-lt"/>
              </a:rPr>
              <a:t>Confidential.</a:t>
            </a:r>
          </a:p>
        </p:txBody>
      </p:sp>
      <p:sp>
        <p:nvSpPr>
          <p:cNvPr id="3" name="Freeform 5">
            <a:extLst>
              <a:ext uri="{FF2B5EF4-FFF2-40B4-BE49-F238E27FC236}">
                <a16:creationId xmlns:a16="http://schemas.microsoft.com/office/drawing/2014/main" id="{DE31329D-88B6-45C4-8073-2C24DC944D73}"/>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 name="Footer Placeholder 3">
            <a:extLst>
              <a:ext uri="{FF2B5EF4-FFF2-40B4-BE49-F238E27FC236}">
                <a16:creationId xmlns:a16="http://schemas.microsoft.com/office/drawing/2014/main" id="{1CE6FEA1-8E85-4A85-AD50-D9646BA9576E}"/>
              </a:ext>
            </a:extLst>
          </p:cNvPr>
          <p:cNvSpPr>
            <a:spLocks noGrp="1"/>
          </p:cNvSpPr>
          <p:nvPr>
            <p:ph type="ftr" sz="quarter" idx="10"/>
          </p:nvPr>
        </p:nvSpPr>
        <p:spPr/>
        <p:txBody>
          <a:bodyPr/>
          <a:lstStyle/>
          <a:p>
            <a:r>
              <a:rPr lang="en-US"/>
              <a:t>Footer in sentence case</a:t>
            </a:r>
          </a:p>
        </p:txBody>
      </p:sp>
      <p:sp>
        <p:nvSpPr>
          <p:cNvPr id="5" name="Slide Number Placeholder 4">
            <a:extLst>
              <a:ext uri="{FF2B5EF4-FFF2-40B4-BE49-F238E27FC236}">
                <a16:creationId xmlns:a16="http://schemas.microsoft.com/office/drawing/2014/main" id="{B5C5E2C1-9E08-445E-ACF6-2A47115AF3C7}"/>
              </a:ext>
            </a:extLst>
          </p:cNvPr>
          <p:cNvSpPr>
            <a:spLocks noGrp="1"/>
          </p:cNvSpPr>
          <p:nvPr>
            <p:ph type="sldNum" sz="quarter" idx="11"/>
          </p:nvPr>
        </p:nvSpPr>
        <p:spPr/>
        <p:txBody>
          <a:bodyPr/>
          <a:lstStyle/>
          <a:p>
            <a:fld id="{0C691DA3-4ABE-49F3-91E6-D9975CC9DD5F}" type="slidenum">
              <a:rPr lang="en-US" smtClean="0"/>
              <a:pPr/>
              <a:t>‹#›</a:t>
            </a:fld>
            <a:endParaRPr lang="en-US"/>
          </a:p>
        </p:txBody>
      </p:sp>
    </p:spTree>
    <p:extLst>
      <p:ext uri="{BB962C8B-B14F-4D97-AF65-F5344CB8AC3E}">
        <p14:creationId xmlns:p14="http://schemas.microsoft.com/office/powerpoint/2010/main" val="32317913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15FF45-D6DE-47A4-8D65-918493192ACD}"/>
              </a:ext>
            </a:extLst>
          </p:cNvPr>
          <p:cNvGraphicFramePr>
            <a:graphicFrameLocks noChangeAspect="1"/>
          </p:cNvGraphicFramePr>
          <p:nvPr userDrawn="1">
            <p:custDataLst>
              <p:tags r:id="rId2"/>
            </p:custDataLst>
            <p:extLst>
              <p:ext uri="{D42A27DB-BD31-4B8C-83A1-F6EECF244321}">
                <p14:modId xmlns:p14="http://schemas.microsoft.com/office/powerpoint/2010/main" val="1752910857"/>
              </p:ex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50181"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5A15FF45-D6DE-47A4-8D65-918493192ACD}"/>
                          </a:ext>
                        </a:extLst>
                      </p:cNvPr>
                      <p:cNvPicPr/>
                      <p:nvPr/>
                    </p:nvPicPr>
                    <p:blipFill>
                      <a:blip r:embed="rId5"/>
                      <a:stretch>
                        <a:fillRect/>
                      </a:stretch>
                    </p:blipFill>
                    <p:spPr>
                      <a:xfrm>
                        <a:off x="1590" y="1589"/>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58127F88-BC07-463A-8BC2-977CAC290F1A}"/>
              </a:ext>
            </a:extLst>
          </p:cNvPr>
          <p:cNvSpPr>
            <a:spLocks noGrp="1"/>
          </p:cNvSpPr>
          <p:nvPr>
            <p:ph type="body" sz="quarter" idx="16" hasCustomPrompt="1"/>
          </p:nvPr>
        </p:nvSpPr>
        <p:spPr>
          <a:xfrm>
            <a:off x="0" y="0"/>
            <a:ext cx="9144000" cy="5143500"/>
          </a:xfrm>
          <a:solidFill>
            <a:schemeClr val="tx1">
              <a:lumMod val="50000"/>
              <a:alpha val="60000"/>
            </a:schemeClr>
          </a:solidFill>
        </p:spPr>
        <p:txBody>
          <a:bodyPr>
            <a:noAutofit/>
          </a:bodyPr>
          <a:lstStyle>
            <a:lvl1pPr>
              <a:defRPr/>
            </a:lvl1pPr>
          </a:lstStyle>
          <a:p>
            <a:pPr lvl="0"/>
            <a:r>
              <a:rPr lang="en-US"/>
              <a:t> </a:t>
            </a: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997888" y="828589"/>
            <a:ext cx="5120972" cy="3431709"/>
          </a:xfrm>
        </p:spPr>
        <p:txBody>
          <a:bodyPr wrap="square" anchor="ctr">
            <a:spAutoFit/>
          </a:bodyPr>
          <a:lstStyle>
            <a:lvl1pPr>
              <a:lnSpc>
                <a:spcPct val="100000"/>
              </a:lnSpc>
              <a:spcAft>
                <a:spcPts val="3600"/>
              </a:spcAft>
              <a:defRPr sz="2800">
                <a:solidFill>
                  <a:schemeClr val="bg1"/>
                </a:solidFill>
              </a:defRPr>
            </a:lvl1pPr>
            <a:lvl2pPr marL="0" indent="0">
              <a:lnSpc>
                <a:spcPct val="100000"/>
              </a:lnSpc>
              <a:buFont typeface="Arial" panose="020B0604020202020204" pitchFamily="34" charset="0"/>
              <a:buNone/>
              <a:defRPr sz="1000" b="1">
                <a:solidFill>
                  <a:schemeClr val="bg1"/>
                </a:solidFill>
              </a:defRPr>
            </a:lvl2pPr>
            <a:lvl3pPr marL="0" indent="0">
              <a:buNone/>
              <a:defRPr sz="1000" b="0">
                <a:solidFill>
                  <a:schemeClr val="bg1"/>
                </a:solidFill>
              </a:defRPr>
            </a:lvl3pPr>
          </a:lstStyle>
          <a:p>
            <a:pPr lvl="0"/>
            <a:r>
              <a:rPr lang="en-US"/>
              <a:t>Lorem ipsum dolor sit amet, consectetuer adipiscing elit. Maecenas porttitor congue massa. Fusce posuere, magna sed pulvinar ultricies, purus lectus malesuada libero, sit amet commodo.</a:t>
            </a:r>
          </a:p>
          <a:p>
            <a:pPr lvl="1"/>
            <a:r>
              <a:rPr lang="en-US"/>
              <a:t>Name</a:t>
            </a:r>
          </a:p>
          <a:p>
            <a:pPr lvl="2"/>
            <a:r>
              <a:rPr lang="en-US"/>
              <a:t>Title, Company</a:t>
            </a:r>
          </a:p>
        </p:txBody>
      </p:sp>
      <p:sp>
        <p:nvSpPr>
          <p:cNvPr id="6" name="Slide Number Placeholder 5">
            <a:extLst>
              <a:ext uri="{FF2B5EF4-FFF2-40B4-BE49-F238E27FC236}">
                <a16:creationId xmlns:a16="http://schemas.microsoft.com/office/drawing/2014/main" id="{94F6E005-29E7-4E49-9534-044C22D8F1FD}"/>
              </a:ext>
            </a:extLst>
          </p:cNvPr>
          <p:cNvSpPr>
            <a:spLocks noGrp="1"/>
          </p:cNvSpPr>
          <p:nvPr>
            <p:ph type="sldNum" sz="quarter" idx="14"/>
          </p:nvPr>
        </p:nvSpPr>
        <p:spPr/>
        <p:txBody>
          <a:bodyPr/>
          <a:lstStyle>
            <a:lvl1pPr>
              <a:defRPr>
                <a:solidFill>
                  <a:schemeClr val="bg1"/>
                </a:solidFill>
              </a:defRPr>
            </a:lvl1pPr>
          </a:lstStyle>
          <a:p>
            <a:fld id="{0C691DA3-4ABE-49F3-91E6-D9975CC9DD5F}" type="slidenum">
              <a:rPr lang="en-US" smtClean="0"/>
              <a:pPr/>
              <a:t>‹#›</a:t>
            </a:fld>
            <a:endParaRPr lang="en-US"/>
          </a:p>
        </p:txBody>
      </p:sp>
      <p:sp>
        <p:nvSpPr>
          <p:cNvPr id="14" name="Freeform 5">
            <a:extLst>
              <a:ext uri="{FF2B5EF4-FFF2-40B4-BE49-F238E27FC236}">
                <a16:creationId xmlns:a16="http://schemas.microsoft.com/office/drawing/2014/main" id="{C0EA8C8D-8745-4DF3-979D-E9826327AC4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 name="Picture Placeholder 2">
            <a:extLst>
              <a:ext uri="{FF2B5EF4-FFF2-40B4-BE49-F238E27FC236}">
                <a16:creationId xmlns:a16="http://schemas.microsoft.com/office/drawing/2014/main" id="{D84F1289-316D-4E4E-B594-9F5DD5D5B301}"/>
              </a:ext>
            </a:extLst>
          </p:cNvPr>
          <p:cNvSpPr>
            <a:spLocks noGrp="1"/>
          </p:cNvSpPr>
          <p:nvPr>
            <p:ph type="pic" sz="quarter" idx="15" hasCustomPrompt="1"/>
          </p:nvPr>
        </p:nvSpPr>
        <p:spPr>
          <a:xfrm>
            <a:off x="0" y="0"/>
            <a:ext cx="9144000" cy="5143500"/>
          </a:xfrm>
        </p:spPr>
        <p:txBody>
          <a:bodyPr rIns="822960" anchor="ctr">
            <a:noAutofit/>
          </a:bodyPr>
          <a:lstStyle>
            <a:lvl1pPr algn="r">
              <a:defRPr>
                <a:solidFill>
                  <a:schemeClr val="tx1">
                    <a:lumMod val="50000"/>
                    <a:lumOff val="50000"/>
                  </a:schemeClr>
                </a:solidFill>
              </a:defRPr>
            </a:lvl1pPr>
          </a:lstStyle>
          <a:p>
            <a:r>
              <a:rPr lang="en-US"/>
              <a:t>Click icon to insert picture</a:t>
            </a:r>
            <a:br>
              <a:rPr lang="en-US"/>
            </a:br>
            <a:r>
              <a:rPr lang="en-US"/>
              <a:t>Then right click &gt; Send to back</a:t>
            </a:r>
          </a:p>
        </p:txBody>
      </p:sp>
    </p:spTree>
    <p:extLst>
      <p:ext uri="{BB962C8B-B14F-4D97-AF65-F5344CB8AC3E}">
        <p14:creationId xmlns:p14="http://schemas.microsoft.com/office/powerpoint/2010/main" val="2950169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hape placeholders">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04F6B880-60E4-4DB3-B889-E0B61D50985B}"/>
              </a:ext>
            </a:extLst>
          </p:cNvPr>
          <p:cNvSpPr>
            <a:spLocks noGrp="1"/>
          </p:cNvSpPr>
          <p:nvPr>
            <p:ph type="pic" sz="quarter" idx="10" hasCustomPrompt="1"/>
          </p:nvPr>
        </p:nvSpPr>
        <p:spPr>
          <a:xfrm>
            <a:off x="974488" y="1802529"/>
            <a:ext cx="1481024" cy="1547969"/>
          </a:xfrm>
          <a:custGeom>
            <a:avLst/>
            <a:gdLst>
              <a:gd name="connsiteX0" fmla="*/ 877620 w 1481024"/>
              <a:gd name="connsiteY0" fmla="*/ 79 h 1547969"/>
              <a:gd name="connsiteX1" fmla="*/ 1212432 w 1481024"/>
              <a:gd name="connsiteY1" fmla="*/ 141984 h 1547969"/>
              <a:gd name="connsiteX2" fmla="*/ 1410487 w 1481024"/>
              <a:gd name="connsiteY2" fmla="*/ 465529 h 1547969"/>
              <a:gd name="connsiteX3" fmla="*/ 1477911 w 1481024"/>
              <a:gd name="connsiteY3" fmla="*/ 919755 h 1547969"/>
              <a:gd name="connsiteX4" fmla="*/ 1473170 w 1481024"/>
              <a:gd name="connsiteY4" fmla="*/ 1035683 h 1547969"/>
              <a:gd name="connsiteX5" fmla="*/ 1096548 w 1481024"/>
              <a:gd name="connsiteY5" fmla="*/ 1465144 h 1547969"/>
              <a:gd name="connsiteX6" fmla="*/ 579812 w 1481024"/>
              <a:gd name="connsiteY6" fmla="*/ 1547347 h 1547969"/>
              <a:gd name="connsiteX7" fmla="*/ 96787 w 1481024"/>
              <a:gd name="connsiteY7" fmla="*/ 1248042 h 1547969"/>
              <a:gd name="connsiteX8" fmla="*/ 393 w 1481024"/>
              <a:gd name="connsiteY8" fmla="*/ 822797 h 1547969"/>
              <a:gd name="connsiteX9" fmla="*/ 261131 w 1481024"/>
              <a:gd name="connsiteY9" fmla="*/ 257912 h 1547969"/>
              <a:gd name="connsiteX10" fmla="*/ 748897 w 1481024"/>
              <a:gd name="connsiteY10" fmla="*/ 16571 h 1547969"/>
              <a:gd name="connsiteX11" fmla="*/ 877620 w 1481024"/>
              <a:gd name="connsiteY11" fmla="*/ 79 h 15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024" h="1547969">
                <a:moveTo>
                  <a:pt x="877620" y="79"/>
                </a:moveTo>
                <a:cubicBezTo>
                  <a:pt x="1001372" y="2475"/>
                  <a:pt x="1110901" y="58595"/>
                  <a:pt x="1212432" y="141984"/>
                </a:cubicBezTo>
                <a:cubicBezTo>
                  <a:pt x="1313567" y="228930"/>
                  <a:pt x="1381517" y="334846"/>
                  <a:pt x="1410487" y="465529"/>
                </a:cubicBezTo>
                <a:cubicBezTo>
                  <a:pt x="1439458" y="615181"/>
                  <a:pt x="1473170" y="764833"/>
                  <a:pt x="1477911" y="919755"/>
                </a:cubicBezTo>
                <a:cubicBezTo>
                  <a:pt x="1482651" y="958222"/>
                  <a:pt x="1482651" y="996689"/>
                  <a:pt x="1473170" y="1035683"/>
                </a:cubicBezTo>
                <a:cubicBezTo>
                  <a:pt x="1434718" y="1257527"/>
                  <a:pt x="1313567" y="1407180"/>
                  <a:pt x="1096548" y="1465144"/>
                </a:cubicBezTo>
                <a:cubicBezTo>
                  <a:pt x="927463" y="1513623"/>
                  <a:pt x="753637" y="1542605"/>
                  <a:pt x="579812" y="1547347"/>
                </a:cubicBezTo>
                <a:cubicBezTo>
                  <a:pt x="362793" y="1557359"/>
                  <a:pt x="183700" y="1446174"/>
                  <a:pt x="96787" y="1248042"/>
                </a:cubicBezTo>
                <a:cubicBezTo>
                  <a:pt x="34104" y="1112617"/>
                  <a:pt x="-4348" y="972450"/>
                  <a:pt x="393" y="822797"/>
                </a:cubicBezTo>
                <a:cubicBezTo>
                  <a:pt x="5133" y="595684"/>
                  <a:pt x="87305" y="402822"/>
                  <a:pt x="261131" y="257912"/>
                </a:cubicBezTo>
                <a:cubicBezTo>
                  <a:pt x="405986" y="141984"/>
                  <a:pt x="570330" y="59780"/>
                  <a:pt x="748897" y="16571"/>
                </a:cubicBezTo>
                <a:cubicBezTo>
                  <a:pt x="793538" y="4451"/>
                  <a:pt x="836369" y="-720"/>
                  <a:pt x="877620" y="79"/>
                </a:cubicBezTo>
                <a:close/>
              </a:path>
            </a:pathLst>
          </a:custGeom>
          <a:solidFill>
            <a:schemeClr val="accent5"/>
          </a:solidFill>
        </p:spPr>
        <p:txBody>
          <a:bodyPr wrap="square">
            <a:noAutofit/>
          </a:bodyPr>
          <a:lstStyle>
            <a:lvl1pPr marL="0" indent="0">
              <a:buNone/>
              <a:defRPr/>
            </a:lvl1pPr>
          </a:lstStyle>
          <a:p>
            <a:r>
              <a:rPr lang="en-US"/>
              <a:t> </a:t>
            </a:r>
          </a:p>
        </p:txBody>
      </p:sp>
      <p:sp>
        <p:nvSpPr>
          <p:cNvPr id="3" name="Picture Placeholder 15">
            <a:extLst>
              <a:ext uri="{FF2B5EF4-FFF2-40B4-BE49-F238E27FC236}">
                <a16:creationId xmlns:a16="http://schemas.microsoft.com/office/drawing/2014/main" id="{44838902-57FB-4B8F-843C-0B8F6A10A237}"/>
              </a:ext>
            </a:extLst>
          </p:cNvPr>
          <p:cNvSpPr>
            <a:spLocks noGrp="1"/>
          </p:cNvSpPr>
          <p:nvPr>
            <p:ph type="pic" sz="quarter" idx="11" hasCustomPrompt="1"/>
          </p:nvPr>
        </p:nvSpPr>
        <p:spPr>
          <a:xfrm>
            <a:off x="3046250" y="1737695"/>
            <a:ext cx="1437629" cy="1590425"/>
          </a:xfrm>
          <a:custGeom>
            <a:avLst/>
            <a:gdLst>
              <a:gd name="connsiteX0" fmla="*/ 721273 w 1437629"/>
              <a:gd name="connsiteY0" fmla="*/ 5 h 1590425"/>
              <a:gd name="connsiteX1" fmla="*/ 1413365 w 1437629"/>
              <a:gd name="connsiteY1" fmla="*/ 532277 h 1590425"/>
              <a:gd name="connsiteX2" fmla="*/ 1432882 w 1437629"/>
              <a:gd name="connsiteY2" fmla="*/ 634056 h 1590425"/>
              <a:gd name="connsiteX3" fmla="*/ 1437629 w 1437629"/>
              <a:gd name="connsiteY3" fmla="*/ 730560 h 1590425"/>
              <a:gd name="connsiteX4" fmla="*/ 1302070 w 1437629"/>
              <a:gd name="connsiteY4" fmla="*/ 1117106 h 1590425"/>
              <a:gd name="connsiteX5" fmla="*/ 1191301 w 1437629"/>
              <a:gd name="connsiteY5" fmla="*/ 1243142 h 1590425"/>
              <a:gd name="connsiteX6" fmla="*/ 281947 w 1437629"/>
              <a:gd name="connsiteY6" fmla="*/ 1508925 h 1590425"/>
              <a:gd name="connsiteX7" fmla="*/ 1862 w 1437629"/>
              <a:gd name="connsiteY7" fmla="*/ 779076 h 1590425"/>
              <a:gd name="connsiteX8" fmla="*/ 11356 w 1437629"/>
              <a:gd name="connsiteY8" fmla="*/ 609798 h 1590425"/>
              <a:gd name="connsiteX9" fmla="*/ 577329 w 1437629"/>
              <a:gd name="connsiteY9" fmla="*/ 15477 h 1590425"/>
              <a:gd name="connsiteX10" fmla="*/ 721273 w 1437629"/>
              <a:gd name="connsiteY10" fmla="*/ 5 h 159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7629" h="1590425">
                <a:moveTo>
                  <a:pt x="721273" y="5"/>
                </a:moveTo>
                <a:cubicBezTo>
                  <a:pt x="1049734" y="-1365"/>
                  <a:pt x="1320597" y="232349"/>
                  <a:pt x="1413365" y="532277"/>
                </a:cubicBezTo>
                <a:cubicBezTo>
                  <a:pt x="1423387" y="566028"/>
                  <a:pt x="1428134" y="600306"/>
                  <a:pt x="1432882" y="634056"/>
                </a:cubicBezTo>
                <a:cubicBezTo>
                  <a:pt x="1437629" y="667806"/>
                  <a:pt x="1437629" y="701556"/>
                  <a:pt x="1437629" y="730560"/>
                </a:cubicBezTo>
                <a:cubicBezTo>
                  <a:pt x="1437629" y="866089"/>
                  <a:pt x="1389629" y="1001090"/>
                  <a:pt x="1302070" y="1117106"/>
                </a:cubicBezTo>
                <a:cubicBezTo>
                  <a:pt x="1273586" y="1160876"/>
                  <a:pt x="1234554" y="1204118"/>
                  <a:pt x="1191301" y="1243142"/>
                </a:cubicBezTo>
                <a:cubicBezTo>
                  <a:pt x="944447" y="1421913"/>
                  <a:pt x="601065" y="1740958"/>
                  <a:pt x="281947" y="1508925"/>
                </a:cubicBezTo>
                <a:cubicBezTo>
                  <a:pt x="49861" y="1330154"/>
                  <a:pt x="35620" y="1030094"/>
                  <a:pt x="1862" y="779076"/>
                </a:cubicBezTo>
                <a:cubicBezTo>
                  <a:pt x="-2885" y="725814"/>
                  <a:pt x="1862" y="667806"/>
                  <a:pt x="11356" y="609798"/>
                </a:cubicBezTo>
                <a:cubicBezTo>
                  <a:pt x="49861" y="333995"/>
                  <a:pt x="262958" y="73485"/>
                  <a:pt x="577329" y="15477"/>
                </a:cubicBezTo>
                <a:cubicBezTo>
                  <a:pt x="626252" y="5194"/>
                  <a:pt x="674350" y="201"/>
                  <a:pt x="721273" y="5"/>
                </a:cubicBezTo>
                <a:close/>
              </a:path>
            </a:pathLst>
          </a:custGeom>
          <a:solidFill>
            <a:schemeClr val="accent5"/>
          </a:solidFill>
        </p:spPr>
        <p:txBody>
          <a:bodyPr wrap="square">
            <a:noAutofit/>
          </a:bodyPr>
          <a:lstStyle>
            <a:lvl1pPr marL="0" indent="0">
              <a:buNone/>
              <a:defRPr/>
            </a:lvl1pPr>
          </a:lstStyle>
          <a:p>
            <a:r>
              <a:rPr lang="en-US"/>
              <a:t> </a:t>
            </a:r>
          </a:p>
        </p:txBody>
      </p:sp>
      <p:sp>
        <p:nvSpPr>
          <p:cNvPr id="4" name="Picture Placeholder 18">
            <a:extLst>
              <a:ext uri="{FF2B5EF4-FFF2-40B4-BE49-F238E27FC236}">
                <a16:creationId xmlns:a16="http://schemas.microsoft.com/office/drawing/2014/main" id="{5AD90298-1F9C-4F4B-A63A-9340A4704039}"/>
              </a:ext>
            </a:extLst>
          </p:cNvPr>
          <p:cNvSpPr>
            <a:spLocks noGrp="1"/>
          </p:cNvSpPr>
          <p:nvPr>
            <p:ph type="pic" sz="quarter" idx="12" hasCustomPrompt="1"/>
          </p:nvPr>
        </p:nvSpPr>
        <p:spPr>
          <a:xfrm>
            <a:off x="5074615" y="1799403"/>
            <a:ext cx="1343944" cy="1544696"/>
          </a:xfrm>
          <a:custGeom>
            <a:avLst/>
            <a:gdLst>
              <a:gd name="connsiteX0" fmla="*/ 608399 w 1343944"/>
              <a:gd name="connsiteY0" fmla="*/ 135 h 1544696"/>
              <a:gd name="connsiteX1" fmla="*/ 705129 w 1343944"/>
              <a:gd name="connsiteY1" fmla="*/ 4424 h 1544696"/>
              <a:gd name="connsiteX2" fmla="*/ 816326 w 1343944"/>
              <a:gd name="connsiteY2" fmla="*/ 4424 h 1544696"/>
              <a:gd name="connsiteX3" fmla="*/ 932267 w 1343944"/>
              <a:gd name="connsiteY3" fmla="*/ 9165 h 1544696"/>
              <a:gd name="connsiteX4" fmla="*/ 1033978 w 1343944"/>
              <a:gd name="connsiteY4" fmla="*/ 28655 h 1544696"/>
              <a:gd name="connsiteX5" fmla="*/ 1115663 w 1343944"/>
              <a:gd name="connsiteY5" fmla="*/ 77118 h 1544696"/>
              <a:gd name="connsiteX6" fmla="*/ 1139905 w 1343944"/>
              <a:gd name="connsiteY6" fmla="*/ 100822 h 1544696"/>
              <a:gd name="connsiteX7" fmla="*/ 1304330 w 1343944"/>
              <a:gd name="connsiteY7" fmla="*/ 400554 h 1544696"/>
              <a:gd name="connsiteX8" fmla="*/ 1342801 w 1343944"/>
              <a:gd name="connsiteY8" fmla="*/ 767185 h 1544696"/>
              <a:gd name="connsiteX9" fmla="*/ 1280088 w 1343944"/>
              <a:gd name="connsiteY9" fmla="*/ 1119594 h 1544696"/>
              <a:gd name="connsiteX10" fmla="*/ 1139905 w 1343944"/>
              <a:gd name="connsiteY10" fmla="*/ 1370863 h 1544696"/>
              <a:gd name="connsiteX11" fmla="*/ 1023965 w 1343944"/>
              <a:gd name="connsiteY11" fmla="*/ 1457780 h 1544696"/>
              <a:gd name="connsiteX12" fmla="*/ 869553 w 1343944"/>
              <a:gd name="connsiteY12" fmla="*/ 1506242 h 1544696"/>
              <a:gd name="connsiteX13" fmla="*/ 787341 w 1343944"/>
              <a:gd name="connsiteY13" fmla="*/ 1525206 h 1544696"/>
              <a:gd name="connsiteX14" fmla="*/ 613430 w 1343944"/>
              <a:gd name="connsiteY14" fmla="*/ 1544696 h 1544696"/>
              <a:gd name="connsiteX15" fmla="*/ 410534 w 1343944"/>
              <a:gd name="connsiteY15" fmla="*/ 1525206 h 1544696"/>
              <a:gd name="connsiteX16" fmla="*/ 241367 w 1343944"/>
              <a:gd name="connsiteY16" fmla="*/ 1438816 h 1544696"/>
              <a:gd name="connsiteX17" fmla="*/ 43214 w 1343944"/>
              <a:gd name="connsiteY17" fmla="*/ 1047427 h 1544696"/>
              <a:gd name="connsiteX18" fmla="*/ 9486 w 1343944"/>
              <a:gd name="connsiteY18" fmla="*/ 820389 h 1544696"/>
              <a:gd name="connsiteX19" fmla="*/ 0 w 1343944"/>
              <a:gd name="connsiteY19" fmla="*/ 574388 h 1544696"/>
              <a:gd name="connsiteX20" fmla="*/ 38471 w 1343944"/>
              <a:gd name="connsiteY20" fmla="*/ 342609 h 1544696"/>
              <a:gd name="connsiteX21" fmla="*/ 154411 w 1343944"/>
              <a:gd name="connsiteY21" fmla="*/ 154026 h 1544696"/>
              <a:gd name="connsiteX22" fmla="*/ 372063 w 1343944"/>
              <a:gd name="connsiteY22" fmla="*/ 28655 h 1544696"/>
              <a:gd name="connsiteX23" fmla="*/ 608399 w 1343944"/>
              <a:gd name="connsiteY23" fmla="*/ 135 h 154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944" h="1544696">
                <a:moveTo>
                  <a:pt x="608399" y="135"/>
                </a:moveTo>
                <a:cubicBezTo>
                  <a:pt x="639155" y="572"/>
                  <a:pt x="671401" y="2053"/>
                  <a:pt x="705129" y="4424"/>
                </a:cubicBezTo>
                <a:cubicBezTo>
                  <a:pt x="738857" y="9165"/>
                  <a:pt x="777855" y="9165"/>
                  <a:pt x="816326" y="4424"/>
                </a:cubicBezTo>
                <a:cubicBezTo>
                  <a:pt x="860067" y="4424"/>
                  <a:pt x="893796" y="4424"/>
                  <a:pt x="932267" y="9165"/>
                </a:cubicBezTo>
                <a:cubicBezTo>
                  <a:pt x="965995" y="9165"/>
                  <a:pt x="999723" y="19173"/>
                  <a:pt x="1033978" y="28655"/>
                </a:cubicBezTo>
                <a:cubicBezTo>
                  <a:pt x="1062436" y="33396"/>
                  <a:pt x="1091948" y="52886"/>
                  <a:pt x="1115663" y="77118"/>
                </a:cubicBezTo>
                <a:lnTo>
                  <a:pt x="1139905" y="100822"/>
                </a:lnTo>
                <a:cubicBezTo>
                  <a:pt x="1217375" y="178257"/>
                  <a:pt x="1275345" y="279924"/>
                  <a:pt x="1304330" y="400554"/>
                </a:cubicBezTo>
                <a:cubicBezTo>
                  <a:pt x="1338058" y="521184"/>
                  <a:pt x="1347544" y="641814"/>
                  <a:pt x="1342801" y="767185"/>
                </a:cubicBezTo>
                <a:cubicBezTo>
                  <a:pt x="1338058" y="893083"/>
                  <a:pt x="1313816" y="1013713"/>
                  <a:pt x="1280088" y="1119594"/>
                </a:cubicBezTo>
                <a:cubicBezTo>
                  <a:pt x="1246360" y="1230742"/>
                  <a:pt x="1197876" y="1312918"/>
                  <a:pt x="1139905" y="1370863"/>
                </a:cubicBezTo>
                <a:cubicBezTo>
                  <a:pt x="1106177" y="1404576"/>
                  <a:pt x="1067706" y="1433548"/>
                  <a:pt x="1023965" y="1457780"/>
                </a:cubicBezTo>
                <a:cubicBezTo>
                  <a:pt x="980751" y="1482011"/>
                  <a:pt x="932267" y="1496760"/>
                  <a:pt x="869553" y="1506242"/>
                </a:cubicBezTo>
                <a:cubicBezTo>
                  <a:pt x="864810" y="1510983"/>
                  <a:pt x="840568" y="1515724"/>
                  <a:pt x="787341" y="1525206"/>
                </a:cubicBezTo>
                <a:cubicBezTo>
                  <a:pt x="738857" y="1535215"/>
                  <a:pt x="680887" y="1539955"/>
                  <a:pt x="613430" y="1544696"/>
                </a:cubicBezTo>
                <a:cubicBezTo>
                  <a:pt x="545974" y="1544696"/>
                  <a:pt x="482734" y="1539955"/>
                  <a:pt x="410534" y="1525206"/>
                </a:cubicBezTo>
                <a:cubicBezTo>
                  <a:pt x="343078" y="1510983"/>
                  <a:pt x="289851" y="1482011"/>
                  <a:pt x="241367" y="1438816"/>
                </a:cubicBezTo>
                <a:cubicBezTo>
                  <a:pt x="159154" y="1356640"/>
                  <a:pt x="96441" y="1226001"/>
                  <a:pt x="43214" y="1047427"/>
                </a:cubicBezTo>
                <a:cubicBezTo>
                  <a:pt x="33728" y="975259"/>
                  <a:pt x="18972" y="902565"/>
                  <a:pt x="9486" y="820389"/>
                </a:cubicBezTo>
                <a:cubicBezTo>
                  <a:pt x="4743" y="738213"/>
                  <a:pt x="0" y="656564"/>
                  <a:pt x="0" y="574388"/>
                </a:cubicBezTo>
                <a:cubicBezTo>
                  <a:pt x="4743" y="492212"/>
                  <a:pt x="14229" y="414777"/>
                  <a:pt x="38471" y="342609"/>
                </a:cubicBezTo>
                <a:cubicBezTo>
                  <a:pt x="62713" y="269915"/>
                  <a:pt x="101184" y="207230"/>
                  <a:pt x="154411" y="154026"/>
                </a:cubicBezTo>
                <a:cubicBezTo>
                  <a:pt x="212382" y="96082"/>
                  <a:pt x="280365" y="57627"/>
                  <a:pt x="372063" y="28655"/>
                </a:cubicBezTo>
                <a:cubicBezTo>
                  <a:pt x="437280" y="6926"/>
                  <a:pt x="516133" y="-1173"/>
                  <a:pt x="608399" y="135"/>
                </a:cubicBezTo>
                <a:close/>
              </a:path>
            </a:pathLst>
          </a:custGeom>
          <a:solidFill>
            <a:schemeClr val="accent5"/>
          </a:solidFill>
        </p:spPr>
        <p:txBody>
          <a:bodyPr wrap="square">
            <a:noAutofit/>
          </a:bodyPr>
          <a:lstStyle>
            <a:lvl1pPr marL="0" indent="0">
              <a:buNone/>
              <a:defRPr/>
            </a:lvl1pPr>
          </a:lstStyle>
          <a:p>
            <a:r>
              <a:rPr lang="en-US"/>
              <a:t> </a:t>
            </a:r>
          </a:p>
        </p:txBody>
      </p:sp>
      <p:sp>
        <p:nvSpPr>
          <p:cNvPr id="5" name="Picture Placeholder 21">
            <a:extLst>
              <a:ext uri="{FF2B5EF4-FFF2-40B4-BE49-F238E27FC236}">
                <a16:creationId xmlns:a16="http://schemas.microsoft.com/office/drawing/2014/main" id="{DE3E66F6-0760-4E86-96ED-C0A86048CC6A}"/>
              </a:ext>
            </a:extLst>
          </p:cNvPr>
          <p:cNvSpPr>
            <a:spLocks noGrp="1"/>
          </p:cNvSpPr>
          <p:nvPr>
            <p:ph type="pic" sz="quarter" idx="13" hasCustomPrompt="1"/>
          </p:nvPr>
        </p:nvSpPr>
        <p:spPr>
          <a:xfrm>
            <a:off x="7009293" y="1746780"/>
            <a:ext cx="1032321" cy="1619482"/>
          </a:xfrm>
          <a:custGeom>
            <a:avLst/>
            <a:gdLst>
              <a:gd name="connsiteX0" fmla="*/ 574479 w 1032321"/>
              <a:gd name="connsiteY0" fmla="*/ 0 h 1619482"/>
              <a:gd name="connsiteX1" fmla="*/ 745081 w 1032321"/>
              <a:gd name="connsiteY1" fmla="*/ 19512 h 1619482"/>
              <a:gd name="connsiteX2" fmla="*/ 888411 w 1032321"/>
              <a:gd name="connsiteY2" fmla="*/ 96504 h 1619482"/>
              <a:gd name="connsiteX3" fmla="*/ 994602 w 1032321"/>
              <a:gd name="connsiteY3" fmla="*/ 251544 h 1619482"/>
              <a:gd name="connsiteX4" fmla="*/ 1032321 w 1032321"/>
              <a:gd name="connsiteY4" fmla="*/ 507307 h 1619482"/>
              <a:gd name="connsiteX5" fmla="*/ 1021295 w 1032321"/>
              <a:gd name="connsiteY5" fmla="*/ 667094 h 1619482"/>
              <a:gd name="connsiteX6" fmla="*/ 994602 w 1032321"/>
              <a:gd name="connsiteY6" fmla="*/ 850610 h 1619482"/>
              <a:gd name="connsiteX7" fmla="*/ 952242 w 1032321"/>
              <a:gd name="connsiteY7" fmla="*/ 1019889 h 1619482"/>
              <a:gd name="connsiteX8" fmla="*/ 904659 w 1032321"/>
              <a:gd name="connsiteY8" fmla="*/ 1208679 h 1619482"/>
              <a:gd name="connsiteX9" fmla="*/ 856495 w 1032321"/>
              <a:gd name="connsiteY9" fmla="*/ 1367937 h 1619482"/>
              <a:gd name="connsiteX10" fmla="*/ 824580 w 1032321"/>
              <a:gd name="connsiteY10" fmla="*/ 1430692 h 1619482"/>
              <a:gd name="connsiteX11" fmla="*/ 394011 w 1032321"/>
              <a:gd name="connsiteY11" fmla="*/ 1619482 h 1619482"/>
              <a:gd name="connsiteX12" fmla="*/ 255324 w 1032321"/>
              <a:gd name="connsiteY12" fmla="*/ 1570966 h 1619482"/>
              <a:gd name="connsiteX13" fmla="*/ 127662 w 1032321"/>
              <a:gd name="connsiteY13" fmla="*/ 1430692 h 1619482"/>
              <a:gd name="connsiteX14" fmla="*/ 37138 w 1032321"/>
              <a:gd name="connsiteY14" fmla="*/ 1184421 h 1619482"/>
              <a:gd name="connsiteX15" fmla="*/ 0 w 1032321"/>
              <a:gd name="connsiteY15" fmla="*/ 836372 h 1619482"/>
              <a:gd name="connsiteX16" fmla="*/ 11025 w 1032321"/>
              <a:gd name="connsiteY16" fmla="*/ 667094 h 1619482"/>
              <a:gd name="connsiteX17" fmla="*/ 37138 w 1032321"/>
              <a:gd name="connsiteY17" fmla="*/ 488323 h 1619482"/>
              <a:gd name="connsiteX18" fmla="*/ 95746 w 1032321"/>
              <a:gd name="connsiteY18" fmla="*/ 236779 h 1619482"/>
              <a:gd name="connsiteX19" fmla="*/ 191493 w 1032321"/>
              <a:gd name="connsiteY19" fmla="*/ 91758 h 1619482"/>
              <a:gd name="connsiteX20" fmla="*/ 340625 w 1032321"/>
              <a:gd name="connsiteY20" fmla="*/ 19512 h 1619482"/>
              <a:gd name="connsiteX21" fmla="*/ 574479 w 1032321"/>
              <a:gd name="connsiteY21" fmla="*/ 0 h 161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2321" h="1619482">
                <a:moveTo>
                  <a:pt x="574479" y="0"/>
                </a:moveTo>
                <a:cubicBezTo>
                  <a:pt x="633087" y="0"/>
                  <a:pt x="686473" y="4746"/>
                  <a:pt x="745081" y="19512"/>
                </a:cubicBezTo>
                <a:cubicBezTo>
                  <a:pt x="797887" y="33750"/>
                  <a:pt x="846050" y="58008"/>
                  <a:pt x="888411" y="96504"/>
                </a:cubicBezTo>
                <a:cubicBezTo>
                  <a:pt x="930771" y="135528"/>
                  <a:pt x="968490" y="183517"/>
                  <a:pt x="994602" y="251544"/>
                </a:cubicBezTo>
                <a:cubicBezTo>
                  <a:pt x="1021295" y="314298"/>
                  <a:pt x="1032321" y="401311"/>
                  <a:pt x="1032321" y="507307"/>
                </a:cubicBezTo>
                <a:cubicBezTo>
                  <a:pt x="1032321" y="555823"/>
                  <a:pt x="1026518" y="609086"/>
                  <a:pt x="1021295" y="667094"/>
                </a:cubicBezTo>
                <a:cubicBezTo>
                  <a:pt x="1016073" y="720356"/>
                  <a:pt x="1005628" y="783110"/>
                  <a:pt x="994602" y="850610"/>
                </a:cubicBezTo>
                <a:cubicBezTo>
                  <a:pt x="984157" y="899126"/>
                  <a:pt x="973712" y="952388"/>
                  <a:pt x="952242" y="1019889"/>
                </a:cubicBezTo>
                <a:cubicBezTo>
                  <a:pt x="936574" y="1087389"/>
                  <a:pt x="920326" y="1150671"/>
                  <a:pt x="904659" y="1208679"/>
                </a:cubicBezTo>
                <a:cubicBezTo>
                  <a:pt x="888411" y="1271433"/>
                  <a:pt x="872743" y="1324695"/>
                  <a:pt x="856495" y="1367937"/>
                </a:cubicBezTo>
                <a:cubicBezTo>
                  <a:pt x="840828" y="1406434"/>
                  <a:pt x="829803" y="1430692"/>
                  <a:pt x="824580" y="1430692"/>
                </a:cubicBezTo>
                <a:cubicBezTo>
                  <a:pt x="659780" y="1556728"/>
                  <a:pt x="515870" y="1619482"/>
                  <a:pt x="394011" y="1619482"/>
                </a:cubicBezTo>
                <a:cubicBezTo>
                  <a:pt x="345848" y="1619482"/>
                  <a:pt x="298265" y="1599970"/>
                  <a:pt x="255324" y="1570966"/>
                </a:cubicBezTo>
                <a:cubicBezTo>
                  <a:pt x="207741" y="1541962"/>
                  <a:pt x="164800" y="1493446"/>
                  <a:pt x="127662" y="1430692"/>
                </a:cubicBezTo>
                <a:cubicBezTo>
                  <a:pt x="90524" y="1363191"/>
                  <a:pt x="63831" y="1285671"/>
                  <a:pt x="37138" y="1184421"/>
                </a:cubicBezTo>
                <a:cubicBezTo>
                  <a:pt x="11025" y="1082643"/>
                  <a:pt x="0" y="966627"/>
                  <a:pt x="0" y="836372"/>
                </a:cubicBezTo>
                <a:cubicBezTo>
                  <a:pt x="0" y="783110"/>
                  <a:pt x="5223" y="729848"/>
                  <a:pt x="11025" y="667094"/>
                </a:cubicBezTo>
                <a:cubicBezTo>
                  <a:pt x="21470" y="604339"/>
                  <a:pt x="31915" y="546331"/>
                  <a:pt x="37138" y="488323"/>
                </a:cubicBezTo>
                <a:cubicBezTo>
                  <a:pt x="53386" y="386545"/>
                  <a:pt x="74856" y="304806"/>
                  <a:pt x="95746" y="236779"/>
                </a:cubicBezTo>
                <a:cubicBezTo>
                  <a:pt x="122439" y="174024"/>
                  <a:pt x="149132" y="125508"/>
                  <a:pt x="191493" y="91758"/>
                </a:cubicBezTo>
                <a:cubicBezTo>
                  <a:pt x="228631" y="53262"/>
                  <a:pt x="282017" y="29004"/>
                  <a:pt x="340625" y="19512"/>
                </a:cubicBezTo>
                <a:cubicBezTo>
                  <a:pt x="404456" y="4746"/>
                  <a:pt x="478732" y="0"/>
                  <a:pt x="574479" y="0"/>
                </a:cubicBezTo>
                <a:close/>
              </a:path>
            </a:pathLst>
          </a:custGeom>
          <a:solidFill>
            <a:schemeClr val="accent5"/>
          </a:solid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94430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C2DCB9-D346-458A-8B20-B978D2C0D889}"/>
              </a:ext>
            </a:extLst>
          </p:cNvPr>
          <p:cNvGraphicFramePr>
            <a:graphicFrameLocks noChangeAspect="1"/>
          </p:cNvGraphicFramePr>
          <p:nvPr userDrawn="1">
            <p:custDataLst>
              <p:tags r:id="rId2"/>
            </p:custDataLst>
            <p:extLst>
              <p:ext uri="{D42A27DB-BD31-4B8C-83A1-F6EECF244321}">
                <p14:modId xmlns:p14="http://schemas.microsoft.com/office/powerpoint/2010/main" val="4126189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E4C2DCB9-D346-458A-8B20-B978D2C0D8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C9BE415-1496-4997-B316-91A98863EAB4}"/>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Line">
            <a:extLst>
              <a:ext uri="{FF2B5EF4-FFF2-40B4-BE49-F238E27FC236}">
                <a16:creationId xmlns:a16="http://schemas.microsoft.com/office/drawing/2014/main" id="{EE6910C5-D2A3-4AEC-A3F5-C79B236A10F5}"/>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pic>
        <p:nvPicPr>
          <p:cNvPr id="7" name="Picture 6">
            <a:extLst>
              <a:ext uri="{FF2B5EF4-FFF2-40B4-BE49-F238E27FC236}">
                <a16:creationId xmlns:a16="http://schemas.microsoft.com/office/drawing/2014/main" id="{DF2BA9A4-3264-49AB-95CB-510AF1CA134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cxnSp>
        <p:nvCxnSpPr>
          <p:cNvPr id="9" name="Straight Connector 8">
            <a:extLst>
              <a:ext uri="{FF2B5EF4-FFF2-40B4-BE49-F238E27FC236}">
                <a16:creationId xmlns:a16="http://schemas.microsoft.com/office/drawing/2014/main" id="{A8A07A96-3580-4421-988A-666AF0C016CC}"/>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E78E4CB9-633A-45D6-A2EE-1047A62B6F1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Tree>
    <p:extLst>
      <p:ext uri="{BB962C8B-B14F-4D97-AF65-F5344CB8AC3E}">
        <p14:creationId xmlns:p14="http://schemas.microsoft.com/office/powerpoint/2010/main" val="2122129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B88D10-4521-467B-A97E-DFD8CEC274B2}"/>
              </a:ext>
            </a:extLst>
          </p:cNvPr>
          <p:cNvGraphicFramePr>
            <a:graphicFrameLocks noChangeAspect="1"/>
          </p:cNvGraphicFramePr>
          <p:nvPr userDrawn="1">
            <p:custDataLst>
              <p:tags r:id="rId2"/>
            </p:custDataLst>
            <p:extLst>
              <p:ext uri="{D42A27DB-BD31-4B8C-83A1-F6EECF244321}">
                <p14:modId xmlns:p14="http://schemas.microsoft.com/office/powerpoint/2010/main" val="2967734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D1B88D10-4521-467B-A97E-DFD8CEC274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49C5F0-DEC6-4E5A-8369-5DB5B3A32836}"/>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394348"/>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a:t>Footer in sentence case</a:t>
            </a:r>
          </a:p>
        </p:txBody>
      </p:sp>
      <p:sp>
        <p:nvSpPr>
          <p:cNvPr id="11" name="Rectangle 10">
            <a:extLst>
              <a:ext uri="{FF2B5EF4-FFF2-40B4-BE49-F238E27FC236}">
                <a16:creationId xmlns:a16="http://schemas.microsoft.com/office/drawing/2014/main" id="{213E235F-6ED9-4ACD-B165-1F1844C8EBB0}"/>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a:extLst>
              <a:ext uri="{FF2B5EF4-FFF2-40B4-BE49-F238E27FC236}">
                <a16:creationId xmlns:a16="http://schemas.microsoft.com/office/drawing/2014/main" id="{33CB656A-01A7-44F5-AEAC-E9B617404E14}"/>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5" name="Straight Connector 14">
            <a:extLst>
              <a:ext uri="{FF2B5EF4-FFF2-40B4-BE49-F238E27FC236}">
                <a16:creationId xmlns:a16="http://schemas.microsoft.com/office/drawing/2014/main" id="{4D7527F3-E28D-4855-8E00-ACF7C7965214}"/>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Line">
            <a:extLst>
              <a:ext uri="{FF2B5EF4-FFF2-40B4-BE49-F238E27FC236}">
                <a16:creationId xmlns:a16="http://schemas.microsoft.com/office/drawing/2014/main" id="{2D6838CD-F497-41E0-922F-8859382FD63D}"/>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8" name="Freeform 5">
            <a:extLst>
              <a:ext uri="{FF2B5EF4-FFF2-40B4-BE49-F238E27FC236}">
                <a16:creationId xmlns:a16="http://schemas.microsoft.com/office/drawing/2014/main" id="{E207B86B-9B89-4C98-AC92-D6C6CD9784BF}"/>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0450308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A1CB95-50AC-4F16-BA01-FFD192970A19}"/>
              </a:ext>
            </a:extLst>
          </p:cNvPr>
          <p:cNvGraphicFramePr>
            <a:graphicFrameLocks noChangeAspect="1"/>
          </p:cNvGraphicFramePr>
          <p:nvPr userDrawn="1">
            <p:custDataLst>
              <p:tags r:id="rId2"/>
            </p:custDataLst>
            <p:extLst>
              <p:ext uri="{D42A27DB-BD31-4B8C-83A1-F6EECF244321}">
                <p14:modId xmlns:p14="http://schemas.microsoft.com/office/powerpoint/2010/main" val="1907801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6A1CB95-50AC-4F16-BA01-FFD192970A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2D7A326-D180-4AB7-9AF4-B10B7926289C}"/>
              </a:ext>
            </a:extLst>
          </p:cNvPr>
          <p:cNvSpPr/>
          <p:nvPr userDrawn="1">
            <p:custDataLst>
              <p:tags r:id="rId3"/>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384048" y="283465"/>
            <a:ext cx="7498080" cy="430887"/>
          </a:xfrm>
        </p:spPr>
        <p:txBody>
          <a:bodyPr/>
          <a:lstStyle>
            <a:lvl1pPr>
              <a:defRPr/>
            </a:lvl1pPr>
          </a:lstStyle>
          <a:p>
            <a:r>
              <a:rPr lang="en-US"/>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p>
            <a:fld id="{0C691DA3-4ABE-49F3-91E6-D9975CC9DD5F}" type="slidenum">
              <a:rPr lang="en-US" smtClean="0"/>
              <a:pPr/>
              <a:t>‹#›</a:t>
            </a:fld>
            <a:endParaRPr lang="en-US"/>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384047" y="1435607"/>
            <a:ext cx="3429000" cy="3200400"/>
          </a:xfrm>
        </p:spPr>
        <p:txBody>
          <a:bodyPr>
            <a:noAutofit/>
          </a:bodyPr>
          <a:lstStyle>
            <a:lvl1pPr>
              <a:lnSpc>
                <a:spcPct val="100000"/>
              </a:lnSpc>
              <a:spcBef>
                <a:spcPts val="600"/>
              </a:spcBef>
              <a:spcAft>
                <a:spcPts val="1200"/>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342892" indent="-114297">
              <a:lnSpc>
                <a:spcPct val="100000"/>
              </a:lnSpc>
              <a:spcBef>
                <a:spcPts val="0"/>
              </a:spcBef>
              <a:spcAft>
                <a:spcPts val="600"/>
              </a:spcAft>
              <a:buClr>
                <a:schemeClr val="accent1"/>
              </a:buClr>
              <a:buFont typeface="Arial" panose="020B0604020202020204" pitchFamily="34" charset="0"/>
              <a:buChar char="•"/>
              <a:defRPr sz="1200">
                <a:solidFill>
                  <a:schemeClr val="tx1"/>
                </a:solidFill>
              </a:defRPr>
            </a:lvl4pPr>
            <a:lvl5pPr marL="457189" indent="-114297">
              <a:lnSpc>
                <a:spcPct val="100000"/>
              </a:lnSpc>
              <a:spcBef>
                <a:spcPts val="0"/>
              </a:spcBef>
              <a:spcAft>
                <a:spcPts val="600"/>
              </a:spcAft>
              <a:buClr>
                <a:schemeClr val="accent1"/>
              </a:buClr>
              <a:buFont typeface="Taub Sans" pitchFamily="2" charset="0"/>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p:txBody>
          <a:bodyPr/>
          <a:lstStyle/>
          <a:p>
            <a:r>
              <a:rPr lang="en-US"/>
              <a:t>Footer in sentence case</a:t>
            </a:r>
          </a:p>
        </p:txBody>
      </p:sp>
      <p:sp>
        <p:nvSpPr>
          <p:cNvPr id="13" name="Rectangle 12">
            <a:extLst>
              <a:ext uri="{FF2B5EF4-FFF2-40B4-BE49-F238E27FC236}">
                <a16:creationId xmlns:a16="http://schemas.microsoft.com/office/drawing/2014/main" id="{DB2E9BAA-3E88-4FBD-882D-F14E7FAA2C58}"/>
              </a:ext>
            </a:extLst>
          </p:cNvPr>
          <p:cNvSpPr/>
          <p:nvPr userDrawn="1"/>
        </p:nvSpPr>
        <p:spPr>
          <a:xfrm>
            <a:off x="8161101" y="1154131"/>
            <a:ext cx="982899" cy="3989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5" name="Picture 14">
            <a:extLst>
              <a:ext uri="{FF2B5EF4-FFF2-40B4-BE49-F238E27FC236}">
                <a16:creationId xmlns:a16="http://schemas.microsoft.com/office/drawing/2014/main" id="{D9FCE109-8E28-47E0-BD48-F30C1B7A6C3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8161101" y="3"/>
            <a:ext cx="982899" cy="1066747"/>
          </a:xfrm>
          <a:prstGeom prst="rect">
            <a:avLst/>
          </a:prstGeom>
        </p:spPr>
      </p:pic>
      <p:cxnSp>
        <p:nvCxnSpPr>
          <p:cNvPr id="16" name="Straight Connector 15">
            <a:extLst>
              <a:ext uri="{FF2B5EF4-FFF2-40B4-BE49-F238E27FC236}">
                <a16:creationId xmlns:a16="http://schemas.microsoft.com/office/drawing/2014/main" id="{6A29613E-6BB3-4E88-B348-23BC1F1D7D26}"/>
              </a:ext>
            </a:extLst>
          </p:cNvPr>
          <p:cNvCxnSpPr>
            <a:cxnSpLocks/>
          </p:cNvCxnSpPr>
          <p:nvPr userDrawn="1"/>
        </p:nvCxnSpPr>
        <p:spPr>
          <a:xfrm>
            <a:off x="0" y="1154130"/>
            <a:ext cx="9144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8" name="Line">
            <a:extLst>
              <a:ext uri="{FF2B5EF4-FFF2-40B4-BE49-F238E27FC236}">
                <a16:creationId xmlns:a16="http://schemas.microsoft.com/office/drawing/2014/main" id="{FCA79F13-32BB-43C5-8083-668B686A260E}"/>
              </a:ext>
            </a:extLst>
          </p:cNvPr>
          <p:cNvSpPr/>
          <p:nvPr userDrawn="1"/>
        </p:nvSpPr>
        <p:spPr>
          <a:xfrm flipH="1" flipV="1">
            <a:off x="8161103" y="3900"/>
            <a:ext cx="0" cy="5135707"/>
          </a:xfrm>
          <a:prstGeom prst="line">
            <a:avLst/>
          </a:prstGeom>
          <a:ln w="6350">
            <a:solidFill>
              <a:schemeClr val="accent1">
                <a:alpha val="50000"/>
              </a:schemeClr>
            </a:solidFill>
          </a:ln>
        </p:spPr>
        <p:txBody>
          <a:bodyPr lIns="17145" rIns="17145"/>
          <a:lstStyle/>
          <a:p>
            <a:pPr>
              <a:defRPr sz="6000" spc="-180">
                <a:latin typeface="Taub Sans"/>
                <a:ea typeface="Taub Sans"/>
                <a:cs typeface="Taub Sans"/>
                <a:sym typeface="Taub Sans"/>
              </a:defRPr>
            </a:pPr>
            <a:endParaRPr sz="2250"/>
          </a:p>
        </p:txBody>
      </p:sp>
      <p:sp>
        <p:nvSpPr>
          <p:cNvPr id="19" name="Freeform 5">
            <a:extLst>
              <a:ext uri="{FF2B5EF4-FFF2-40B4-BE49-F238E27FC236}">
                <a16:creationId xmlns:a16="http://schemas.microsoft.com/office/drawing/2014/main" id="{73910DB5-A608-4C3C-BBCC-A88B59059E3B}"/>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Text Placeholder 10">
            <a:extLst>
              <a:ext uri="{FF2B5EF4-FFF2-40B4-BE49-F238E27FC236}">
                <a16:creationId xmlns:a16="http://schemas.microsoft.com/office/drawing/2014/main" id="{0A54FF86-610D-495E-8CED-0D764DBC47C3}"/>
              </a:ext>
            </a:extLst>
          </p:cNvPr>
          <p:cNvSpPr>
            <a:spLocks noGrp="1"/>
          </p:cNvSpPr>
          <p:nvPr>
            <p:ph type="body" sz="quarter" idx="12" hasCustomPrompt="1"/>
          </p:nvPr>
        </p:nvSpPr>
        <p:spPr>
          <a:xfrm>
            <a:off x="384048" y="787570"/>
            <a:ext cx="7498080" cy="274691"/>
          </a:xfrm>
        </p:spPr>
        <p:txBody>
          <a:bodyPr/>
          <a:lstStyle>
            <a:lvl1pPr>
              <a:defRPr sz="1800"/>
            </a:lvl1pPr>
            <a:lvl4pPr>
              <a:defRPr/>
            </a:lvl4pPr>
          </a:lstStyle>
          <a:p>
            <a:pPr lvl="0"/>
            <a:r>
              <a:rPr lang="en-US"/>
              <a:t>Subtitle in sentence case, 18-pt</a:t>
            </a:r>
          </a:p>
        </p:txBody>
      </p:sp>
    </p:spTree>
    <p:extLst>
      <p:ext uri="{BB962C8B-B14F-4D97-AF65-F5344CB8AC3E}">
        <p14:creationId xmlns:p14="http://schemas.microsoft.com/office/powerpoint/2010/main" val="903590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25.xml"/><Relationship Id="rId3" Type="http://schemas.openxmlformats.org/officeDocument/2006/relationships/slideLayout" Target="../slideLayouts/slideLayout19.xml"/><Relationship Id="rId21" Type="http://schemas.openxmlformats.org/officeDocument/2006/relationships/image" Target="../media/image1.em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vmlDrawing" Target="../drawings/vmlDrawing13.vml"/><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oleObject" Target="../embeddings/oleObject13.bin"/><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ags" Target="../tags/tag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vmlDrawing" Target="../drawings/vmlDrawing24.vml"/><Relationship Id="rId3" Type="http://schemas.openxmlformats.org/officeDocument/2006/relationships/slideLayout" Target="../slideLayouts/slideLayout34.xml"/><Relationship Id="rId21" Type="http://schemas.openxmlformats.org/officeDocument/2006/relationships/oleObject" Target="../embeddings/oleObject24.bin"/><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ags" Target="../tags/tag48.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ags" Target="../tags/tag47.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vmlDrawing" Target="../drawings/vmlDrawing35.vml"/><Relationship Id="rId3" Type="http://schemas.openxmlformats.org/officeDocument/2006/relationships/slideLayout" Target="../slideLayouts/slideLayout50.xml"/><Relationship Id="rId21" Type="http://schemas.openxmlformats.org/officeDocument/2006/relationships/oleObject" Target="../embeddings/oleObject35.bin"/><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ags" Target="../tags/tag70.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ags" Target="../tags/tag69.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slideLayout" Target="../slideLayouts/slideLayout66.xml"/><Relationship Id="rId7" Type="http://schemas.openxmlformats.org/officeDocument/2006/relationships/tags" Target="../tags/tag92.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vmlDrawing" Target="../drawings/vmlDrawing47.vml"/><Relationship Id="rId5" Type="http://schemas.openxmlformats.org/officeDocument/2006/relationships/theme" Target="../theme/theme5.xml"/><Relationship Id="rId10" Type="http://schemas.openxmlformats.org/officeDocument/2006/relationships/image" Target="../media/image1.emf"/><Relationship Id="rId4" Type="http://schemas.openxmlformats.org/officeDocument/2006/relationships/slideLayout" Target="../slideLayouts/slideLayout67.xml"/><Relationship Id="rId9" Type="http://schemas.openxmlformats.org/officeDocument/2006/relationships/oleObject" Target="../embeddings/oleObject47.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7055E77-B8ED-434E-994C-E388275B48BB}"/>
              </a:ext>
            </a:extLst>
          </p:cNvPr>
          <p:cNvGraphicFramePr>
            <a:graphicFrameLocks noChangeAspect="1"/>
          </p:cNvGraphicFramePr>
          <p:nvPr userDrawn="1">
            <p:custDataLst>
              <p:tags r:id="rId19"/>
            </p:custDataLst>
            <p:extLst>
              <p:ext uri="{D42A27DB-BD31-4B8C-83A1-F6EECF244321}">
                <p14:modId xmlns:p14="http://schemas.microsoft.com/office/powerpoint/2010/main" val="265475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21" imgW="383" imgH="384" progId="TCLayout.ActiveDocument.1">
                  <p:embed/>
                </p:oleObj>
              </mc:Choice>
              <mc:Fallback>
                <p:oleObj name="think-cell Slide" r:id="rId21" imgW="383" imgH="384" progId="TCLayout.ActiveDocument.1">
                  <p:embed/>
                  <p:pic>
                    <p:nvPicPr>
                      <p:cNvPr id="7" name="Object 6" hidden="1">
                        <a:extLst>
                          <a:ext uri="{FF2B5EF4-FFF2-40B4-BE49-F238E27FC236}">
                            <a16:creationId xmlns:a16="http://schemas.microsoft.com/office/drawing/2014/main" id="{F7055E77-B8ED-434E-994C-E388275B48B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4FB5362-E87F-47BD-A8A0-E5D08610207B}"/>
              </a:ext>
            </a:extLst>
          </p:cNvPr>
          <p:cNvSpPr/>
          <p:nvPr userDrawn="1">
            <p:custDataLst>
              <p:tags r:id="rId20"/>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tx1"/>
                </a:solidFill>
                <a:latin typeface="+mn-lt"/>
              </a:rPr>
              <a:t>Copyright © 20</a:t>
            </a:r>
            <a:r>
              <a:rPr lang="en-US" sz="600">
                <a:solidFill>
                  <a:schemeClr val="tx1"/>
                </a:solidFill>
                <a:latin typeface="+mn-lt"/>
              </a:rPr>
              <a:t>20</a:t>
            </a:r>
            <a:r>
              <a:rPr sz="600">
                <a:solidFill>
                  <a:schemeClr val="tx1"/>
                </a:solidFill>
                <a:latin typeface="+mn-lt"/>
              </a:rPr>
              <a:t> ADP, LLC. </a:t>
            </a:r>
            <a:r>
              <a:rPr lang="en-US" sz="600">
                <a:solidFill>
                  <a:schemeClr val="tx1"/>
                </a:solidFill>
                <a:latin typeface="+mn-lt"/>
              </a:rPr>
              <a:t>ADP </a:t>
            </a:r>
            <a:r>
              <a:rPr sz="600">
                <a:solidFill>
                  <a:schemeClr val="tx1"/>
                </a:solidFill>
                <a:latin typeface="+mn-lt"/>
              </a:rPr>
              <a:t>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0122237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765" r:id="rId6"/>
    <p:sldLayoutId id="2147483693" r:id="rId7"/>
    <p:sldLayoutId id="2147483766" r:id="rId8"/>
    <p:sldLayoutId id="2147483688" r:id="rId9"/>
    <p:sldLayoutId id="2147483787" r:id="rId10"/>
    <p:sldLayoutId id="2147483689" r:id="rId11"/>
    <p:sldLayoutId id="2147483788" r:id="rId12"/>
    <p:sldLayoutId id="2147483690" r:id="rId13"/>
    <p:sldLayoutId id="2147483694" r:id="rId14"/>
    <p:sldLayoutId id="2147483786" r:id="rId15"/>
    <p:sldLayoutId id="2147483696" r:id="rId1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6"/>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330CC2-21BD-47EE-97AD-9D408F3D77E9}"/>
              </a:ext>
            </a:extLst>
          </p:cNvPr>
          <p:cNvGraphicFramePr>
            <a:graphicFrameLocks noChangeAspect="1"/>
          </p:cNvGraphicFramePr>
          <p:nvPr userDrawn="1">
            <p:custDataLst>
              <p:tags r:id="rId18"/>
            </p:custDataLst>
            <p:extLst>
              <p:ext uri="{D42A27DB-BD31-4B8C-83A1-F6EECF244321}">
                <p14:modId xmlns:p14="http://schemas.microsoft.com/office/powerpoint/2010/main" val="4086507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20" imgW="383" imgH="384" progId="TCLayout.ActiveDocument.1">
                  <p:embed/>
                </p:oleObj>
              </mc:Choice>
              <mc:Fallback>
                <p:oleObj name="think-cell Slide" r:id="rId20" imgW="383" imgH="384" progId="TCLayout.ActiveDocument.1">
                  <p:embed/>
                  <p:pic>
                    <p:nvPicPr>
                      <p:cNvPr id="7" name="Object 6" hidden="1">
                        <a:extLst>
                          <a:ext uri="{FF2B5EF4-FFF2-40B4-BE49-F238E27FC236}">
                            <a16:creationId xmlns:a16="http://schemas.microsoft.com/office/drawing/2014/main" id="{D1330CC2-21BD-47EE-97AD-9D408F3D77E9}"/>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5CC7DE1-B2DB-4E82-8A04-54C9E58CFCBB}"/>
              </a:ext>
            </a:extLst>
          </p:cNvPr>
          <p:cNvSpPr/>
          <p:nvPr userDrawn="1">
            <p:custDataLst>
              <p:tags r:id="rId19"/>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tx1"/>
                </a:solidFill>
                <a:latin typeface="+mn-lt"/>
              </a:rPr>
              <a:t>Copyright © 20</a:t>
            </a:r>
            <a:r>
              <a:rPr lang="en-US" sz="600">
                <a:solidFill>
                  <a:schemeClr val="tx1"/>
                </a:solidFill>
                <a:latin typeface="+mn-lt"/>
              </a:rPr>
              <a:t>20</a:t>
            </a:r>
            <a:r>
              <a:rPr sz="600">
                <a:solidFill>
                  <a:schemeClr val="tx1"/>
                </a:solidFill>
                <a:latin typeface="+mn-lt"/>
              </a:rPr>
              <a:t> ADP, LLC. </a:t>
            </a:r>
            <a:r>
              <a:rPr lang="en-US" sz="600">
                <a:solidFill>
                  <a:schemeClr val="tx1"/>
                </a:solidFill>
                <a:latin typeface="+mn-lt"/>
              </a:rPr>
              <a:t>ADP </a:t>
            </a:r>
            <a:r>
              <a:rPr sz="600">
                <a:solidFill>
                  <a:schemeClr val="tx1"/>
                </a:solidFill>
                <a:latin typeface="+mn-lt"/>
              </a:rPr>
              <a:t>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208385855"/>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53" r:id="rId3"/>
    <p:sldLayoutId id="2147483754" r:id="rId4"/>
    <p:sldLayoutId id="2147483767" r:id="rId5"/>
    <p:sldLayoutId id="2147483756" r:id="rId6"/>
    <p:sldLayoutId id="2147483768" r:id="rId7"/>
    <p:sldLayoutId id="2147483757" r:id="rId8"/>
    <p:sldLayoutId id="2147483783" r:id="rId9"/>
    <p:sldLayoutId id="2147483758" r:id="rId10"/>
    <p:sldLayoutId id="2147483784" r:id="rId11"/>
    <p:sldLayoutId id="2147483759" r:id="rId12"/>
    <p:sldLayoutId id="2147483760" r:id="rId13"/>
    <p:sldLayoutId id="2147483782" r:id="rId14"/>
    <p:sldLayoutId id="2147483764" r:id="rId1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E9B50D-2826-43C7-8DCE-F9746F085512}"/>
              </a:ext>
            </a:extLst>
          </p:cNvPr>
          <p:cNvGraphicFramePr>
            <a:graphicFrameLocks noChangeAspect="1"/>
          </p:cNvGraphicFramePr>
          <p:nvPr userDrawn="1">
            <p:custDataLst>
              <p:tags r:id="rId19"/>
            </p:custDataLst>
            <p:extLst>
              <p:ext uri="{D42A27DB-BD31-4B8C-83A1-F6EECF244321}">
                <p14:modId xmlns:p14="http://schemas.microsoft.com/office/powerpoint/2010/main" val="2121177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21" imgW="383" imgH="384" progId="TCLayout.ActiveDocument.1">
                  <p:embed/>
                </p:oleObj>
              </mc:Choice>
              <mc:Fallback>
                <p:oleObj name="think-cell Slide" r:id="rId21" imgW="383" imgH="384" progId="TCLayout.ActiveDocument.1">
                  <p:embed/>
                  <p:pic>
                    <p:nvPicPr>
                      <p:cNvPr id="7" name="Object 6" hidden="1">
                        <a:extLst>
                          <a:ext uri="{FF2B5EF4-FFF2-40B4-BE49-F238E27FC236}">
                            <a16:creationId xmlns:a16="http://schemas.microsoft.com/office/drawing/2014/main" id="{9DE9B50D-2826-43C7-8DCE-F9746F085512}"/>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361D8EA-BA9F-4A20-98EB-1CFEC3B149E3}"/>
              </a:ext>
            </a:extLst>
          </p:cNvPr>
          <p:cNvSpPr/>
          <p:nvPr userDrawn="1">
            <p:custDataLst>
              <p:tags r:id="rId20"/>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tx1"/>
                </a:solidFill>
                <a:latin typeface="+mn-lt"/>
              </a:rPr>
              <a:t>Copyright © 20</a:t>
            </a:r>
            <a:r>
              <a:rPr lang="en-US" sz="600">
                <a:solidFill>
                  <a:schemeClr val="tx1"/>
                </a:solidFill>
                <a:latin typeface="+mn-lt"/>
              </a:rPr>
              <a:t>20</a:t>
            </a:r>
            <a:r>
              <a:rPr sz="600">
                <a:solidFill>
                  <a:schemeClr val="tx1"/>
                </a:solidFill>
                <a:latin typeface="+mn-lt"/>
              </a:rPr>
              <a:t> ADP, LLC. </a:t>
            </a:r>
            <a:r>
              <a:rPr lang="en-US" sz="600">
                <a:solidFill>
                  <a:schemeClr val="tx1"/>
                </a:solidFill>
                <a:latin typeface="+mn-lt"/>
              </a:rPr>
              <a:t>ADP </a:t>
            </a:r>
            <a:r>
              <a:rPr sz="600">
                <a:solidFill>
                  <a:schemeClr val="tx1"/>
                </a:solidFill>
                <a:latin typeface="+mn-lt"/>
              </a:rPr>
              <a:t>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92955769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69" r:id="rId6"/>
    <p:sldLayoutId id="2147483723" r:id="rId7"/>
    <p:sldLayoutId id="2147483770" r:id="rId8"/>
    <p:sldLayoutId id="2147483724" r:id="rId9"/>
    <p:sldLayoutId id="2147483779" r:id="rId10"/>
    <p:sldLayoutId id="2147483725" r:id="rId11"/>
    <p:sldLayoutId id="2147483780" r:id="rId12"/>
    <p:sldLayoutId id="2147483726" r:id="rId13"/>
    <p:sldLayoutId id="2147483727" r:id="rId14"/>
    <p:sldLayoutId id="2147483778" r:id="rId15"/>
    <p:sldLayoutId id="2147483731" r:id="rId1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F7FC836-B69D-4A61-B981-F0C32CD58719}"/>
              </a:ext>
            </a:extLst>
          </p:cNvPr>
          <p:cNvGraphicFramePr>
            <a:graphicFrameLocks noChangeAspect="1"/>
          </p:cNvGraphicFramePr>
          <p:nvPr userDrawn="1">
            <p:custDataLst>
              <p:tags r:id="rId19"/>
            </p:custDataLst>
            <p:extLst>
              <p:ext uri="{D42A27DB-BD31-4B8C-83A1-F6EECF244321}">
                <p14:modId xmlns:p14="http://schemas.microsoft.com/office/powerpoint/2010/main" val="1943659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5" name="think-cell Slide" r:id="rId21" imgW="383" imgH="384" progId="TCLayout.ActiveDocument.1">
                  <p:embed/>
                </p:oleObj>
              </mc:Choice>
              <mc:Fallback>
                <p:oleObj name="think-cell Slide" r:id="rId21" imgW="383" imgH="384" progId="TCLayout.ActiveDocument.1">
                  <p:embed/>
                  <p:pic>
                    <p:nvPicPr>
                      <p:cNvPr id="7" name="Object 6" hidden="1">
                        <a:extLst>
                          <a:ext uri="{FF2B5EF4-FFF2-40B4-BE49-F238E27FC236}">
                            <a16:creationId xmlns:a16="http://schemas.microsoft.com/office/drawing/2014/main" id="{DF7FC836-B69D-4A61-B981-F0C32CD58719}"/>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EC57E2C-3033-475D-9D8A-DE85ED60E66B}"/>
              </a:ext>
            </a:extLst>
          </p:cNvPr>
          <p:cNvSpPr/>
          <p:nvPr userDrawn="1">
            <p:custDataLst>
              <p:tags r:id="rId20"/>
            </p:custDataLst>
          </p:nvPr>
        </p:nvSpPr>
        <p:spPr>
          <a:xfrm>
            <a:off x="0" y="0"/>
            <a:ext cx="158750" cy="15875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200"/>
              </a:spcAft>
            </a:pPr>
            <a:endParaRPr lang="en-US" sz="2800" b="0" i="0" baseline="0">
              <a:solidFill>
                <a:schemeClr val="tx1"/>
              </a:solidFill>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tx1"/>
                </a:solidFill>
                <a:latin typeface="+mn-lt"/>
              </a:rPr>
              <a:t>Copyright © 20</a:t>
            </a:r>
            <a:r>
              <a:rPr lang="en-US" sz="600">
                <a:solidFill>
                  <a:schemeClr val="tx1"/>
                </a:solidFill>
                <a:latin typeface="+mn-lt"/>
              </a:rPr>
              <a:t>20</a:t>
            </a:r>
            <a:r>
              <a:rPr sz="600">
                <a:solidFill>
                  <a:schemeClr val="tx1"/>
                </a:solidFill>
                <a:latin typeface="+mn-lt"/>
              </a:rPr>
              <a:t> ADP, LLC. </a:t>
            </a:r>
            <a:r>
              <a:rPr lang="en-US" sz="600">
                <a:solidFill>
                  <a:schemeClr val="tx1"/>
                </a:solidFill>
                <a:latin typeface="+mn-lt"/>
              </a:rPr>
              <a:t>ADP </a:t>
            </a:r>
            <a:r>
              <a:rPr sz="600">
                <a:solidFill>
                  <a:schemeClr val="tx1"/>
                </a:solidFill>
                <a:latin typeface="+mn-lt"/>
              </a:rPr>
              <a:t>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39205313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71" r:id="rId6"/>
    <p:sldLayoutId id="2147483740" r:id="rId7"/>
    <p:sldLayoutId id="2147483772" r:id="rId8"/>
    <p:sldLayoutId id="2147483741" r:id="rId9"/>
    <p:sldLayoutId id="2147483773" r:id="rId10"/>
    <p:sldLayoutId id="2147483742" r:id="rId11"/>
    <p:sldLayoutId id="2147483774" r:id="rId12"/>
    <p:sldLayoutId id="2147483743" r:id="rId13"/>
    <p:sldLayoutId id="2147483744" r:id="rId14"/>
    <p:sldLayoutId id="2147483776" r:id="rId15"/>
    <p:sldLayoutId id="2147483748" r:id="rId1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guide id="7" orient="horz" pos="90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14AF2FC-7D0F-4335-B5BD-6D710E3079CD}"/>
              </a:ext>
            </a:extLst>
          </p:cNvPr>
          <p:cNvGraphicFramePr>
            <a:graphicFrameLocks noChangeAspect="1"/>
          </p:cNvGraphicFramePr>
          <p:nvPr userDrawn="1">
            <p:custDataLst>
              <p:tags r:id="rId7"/>
            </p:custDataLst>
            <p:extLst>
              <p:ext uri="{D42A27DB-BD31-4B8C-83A1-F6EECF244321}">
                <p14:modId xmlns:p14="http://schemas.microsoft.com/office/powerpoint/2010/main" val="3131988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3" name="think-cell Slide" r:id="rId9" imgW="383" imgH="384" progId="TCLayout.ActiveDocument.1">
                  <p:embed/>
                </p:oleObj>
              </mc:Choice>
              <mc:Fallback>
                <p:oleObj name="think-cell Slide" r:id="rId9" imgW="383" imgH="384" progId="TCLayout.ActiveDocument.1">
                  <p:embed/>
                  <p:pic>
                    <p:nvPicPr>
                      <p:cNvPr id="7" name="Object 6" hidden="1">
                        <a:extLst>
                          <a:ext uri="{FF2B5EF4-FFF2-40B4-BE49-F238E27FC236}">
                            <a16:creationId xmlns:a16="http://schemas.microsoft.com/office/drawing/2014/main" id="{014AF2FC-7D0F-4335-B5BD-6D710E3079C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8303BFB-EE2E-4827-BF2A-DB43BA4B51DA}"/>
              </a:ext>
            </a:extLst>
          </p:cNvPr>
          <p:cNvSpPr/>
          <p:nvPr userDrawn="1">
            <p:custDataLst>
              <p:tags r:id="rId8"/>
            </p:custDataLst>
          </p:nvPr>
        </p:nvSpPr>
        <p:spPr>
          <a:xfrm>
            <a:off x="0" y="0"/>
            <a:ext cx="158750" cy="158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a:latin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384048" y="283465"/>
            <a:ext cx="8378952" cy="430887"/>
          </a:xfrm>
          <a:prstGeom prst="rect">
            <a:avLst/>
          </a:prstGeom>
        </p:spPr>
        <p:txBody>
          <a:bodyPr vert="horz" wrap="square" lIns="0" tIns="0" rIns="0" bIns="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384048" y="1052829"/>
            <a:ext cx="8378952" cy="15286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2601265" y="4889146"/>
            <a:ext cx="4720919"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7735035" y="4889146"/>
            <a:ext cx="117020" cy="123111"/>
          </a:xfrm>
          <a:prstGeom prst="rect">
            <a:avLst/>
          </a:prstGeom>
        </p:spPr>
        <p:txBody>
          <a:bodyPr vert="horz" wrap="none" lIns="0" tIns="0" rIns="0" bIns="0" rtlCol="0" anchor="ctr">
            <a:spAutoFit/>
          </a:bodyPr>
          <a:lstStyle>
            <a:lvl1pPr algn="ctr">
              <a:defRPr sz="800">
                <a:solidFill>
                  <a:schemeClr val="tx1"/>
                </a:solidFill>
              </a:defRPr>
            </a:lvl1pPr>
          </a:lstStyle>
          <a:p>
            <a:fld id="{0C691DA3-4ABE-49F3-91E6-D9975CC9DD5F}" type="slidenum">
              <a:rPr lang="en-US" smtClean="0"/>
              <a:pPr/>
              <a:t>‹#›</a:t>
            </a:fld>
            <a:endParaRPr lang="en-US"/>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384049" y="4919561"/>
            <a:ext cx="1474763"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sz="600">
                <a:solidFill>
                  <a:schemeClr val="tx1"/>
                </a:solidFill>
                <a:latin typeface="+mn-lt"/>
              </a:rPr>
              <a:t>Copyright © 20</a:t>
            </a:r>
            <a:r>
              <a:rPr lang="en-US" sz="600">
                <a:solidFill>
                  <a:schemeClr val="tx1"/>
                </a:solidFill>
                <a:latin typeface="+mn-lt"/>
              </a:rPr>
              <a:t>20</a:t>
            </a:r>
            <a:r>
              <a:rPr sz="600">
                <a:solidFill>
                  <a:schemeClr val="tx1"/>
                </a:solidFill>
                <a:latin typeface="+mn-lt"/>
              </a:rPr>
              <a:t> ADP, LLC. </a:t>
            </a:r>
            <a:r>
              <a:rPr lang="en-US" sz="600">
                <a:solidFill>
                  <a:schemeClr val="tx1"/>
                </a:solidFill>
                <a:latin typeface="+mn-lt"/>
              </a:rPr>
              <a:t>ADP </a:t>
            </a:r>
            <a:r>
              <a:rPr sz="600">
                <a:solidFill>
                  <a:schemeClr val="tx1"/>
                </a:solidFill>
                <a:latin typeface="+mn-lt"/>
              </a:rPr>
              <a:t>Confidential.</a:t>
            </a: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8461055" y="4886344"/>
            <a:ext cx="346075" cy="157163"/>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92032729"/>
      </p:ext>
    </p:extLst>
  </p:cSld>
  <p:clrMap bg1="lt1" tx1="dk1" bg2="lt2" tx2="dk2" accent1="accent1" accent2="accent2" accent3="accent3" accent4="accent4" accent5="accent5" accent6="accent6" hlink="hlink" folHlink="folHlink"/>
  <p:sldLayoutIdLst>
    <p:sldLayoutId id="2147483714" r:id="rId1"/>
    <p:sldLayoutId id="2147483789" r:id="rId2"/>
    <p:sldLayoutId id="2147483695" r:id="rId3"/>
    <p:sldLayoutId id="2147483715"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685783" rtl="0" eaLnBrk="1" latinLnBrk="0" hangingPunct="1">
        <a:lnSpc>
          <a:spcPct val="100000"/>
        </a:lnSpc>
        <a:spcBef>
          <a:spcPct val="0"/>
        </a:spcBef>
        <a:buNone/>
        <a:defRPr sz="2800" kern="1200">
          <a:solidFill>
            <a:schemeClr val="accent5"/>
          </a:solidFill>
          <a:latin typeface="+mj-lt"/>
          <a:ea typeface="+mj-ea"/>
          <a:cs typeface="+mj-cs"/>
        </a:defRPr>
      </a:lvl1pPr>
    </p:titleStyle>
    <p:body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1620" userDrawn="1">
          <p15:clr>
            <a:srgbClr val="A4A3A4"/>
          </p15:clr>
        </p15:guide>
        <p15:guide id="3" pos="240" userDrawn="1">
          <p15:clr>
            <a:srgbClr val="A4A3A4"/>
          </p15:clr>
        </p15:guide>
        <p15:guide id="4" pos="5520" userDrawn="1">
          <p15:clr>
            <a:srgbClr val="A4A3A4"/>
          </p15:clr>
        </p15:guide>
        <p15:guide id="5" orient="horz" pos="324" userDrawn="1">
          <p15:clr>
            <a:srgbClr val="A4A3A4"/>
          </p15:clr>
        </p15:guide>
        <p15:guide id="6" orient="horz" pos="302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626B5F-D27A-45D0-BFCC-E3F4A95A52CA}"/>
              </a:ext>
            </a:extLst>
          </p:cNvPr>
          <p:cNvSpPr>
            <a:spLocks noGrp="1"/>
          </p:cNvSpPr>
          <p:nvPr>
            <p:ph type="body" sz="quarter" idx="12"/>
          </p:nvPr>
        </p:nvSpPr>
        <p:spPr>
          <a:xfrm>
            <a:off x="384047" y="1029345"/>
            <a:ext cx="6400800" cy="1661993"/>
          </a:xfrm>
        </p:spPr>
        <p:txBody>
          <a:bodyPr/>
          <a:lstStyle/>
          <a:p>
            <a:pPr>
              <a:spcAft>
                <a:spcPts val="0"/>
              </a:spcAft>
            </a:pPr>
            <a:r>
              <a:rPr lang="de-DE"/>
              <a:t>Wie bringt HR die Anforderungen von Arbeitnehmern und Unternehmen unter einen Hut?</a:t>
            </a:r>
          </a:p>
        </p:txBody>
      </p:sp>
      <p:sp>
        <p:nvSpPr>
          <p:cNvPr id="3" name="Fußzeilenplatzhalter 2">
            <a:extLst>
              <a:ext uri="{FF2B5EF4-FFF2-40B4-BE49-F238E27FC236}">
                <a16:creationId xmlns:a16="http://schemas.microsoft.com/office/drawing/2014/main" id="{233DD360-6AEA-49CF-8864-B819B913E8D3}"/>
              </a:ext>
            </a:extLst>
          </p:cNvPr>
          <p:cNvSpPr>
            <a:spLocks noGrp="1"/>
          </p:cNvSpPr>
          <p:nvPr>
            <p:ph type="ftr" sz="quarter" idx="13"/>
          </p:nvPr>
        </p:nvSpPr>
        <p:spPr/>
        <p:txBody>
          <a:bodyPr/>
          <a:lstStyle/>
          <a:p>
            <a:r>
              <a:rPr lang="en-US"/>
              <a:t>Die Rolle von HR in der Business-</a:t>
            </a:r>
            <a:r>
              <a:rPr lang="en-US" err="1"/>
              <a:t>Kontinuität</a:t>
            </a:r>
            <a:r>
              <a:rPr lang="en-US"/>
              <a:t> | 16. </a:t>
            </a:r>
            <a:r>
              <a:rPr lang="en-US" err="1"/>
              <a:t>Juni</a:t>
            </a:r>
            <a:r>
              <a:rPr lang="en-US"/>
              <a:t> 2020 online</a:t>
            </a:r>
          </a:p>
        </p:txBody>
      </p:sp>
      <p:sp>
        <p:nvSpPr>
          <p:cNvPr id="4" name="Foliennummernplatzhalter 3">
            <a:extLst>
              <a:ext uri="{FF2B5EF4-FFF2-40B4-BE49-F238E27FC236}">
                <a16:creationId xmlns:a16="http://schemas.microsoft.com/office/drawing/2014/main" id="{A8AE75CE-BD5C-4A93-BF5F-DD5E84007523}"/>
              </a:ext>
            </a:extLst>
          </p:cNvPr>
          <p:cNvSpPr>
            <a:spLocks noGrp="1"/>
          </p:cNvSpPr>
          <p:nvPr>
            <p:ph type="sldNum" sz="quarter" idx="14"/>
          </p:nvPr>
        </p:nvSpPr>
        <p:spPr/>
        <p:txBody>
          <a:bodyPr/>
          <a:lstStyle/>
          <a:p>
            <a:fld id="{0C691DA3-4ABE-49F3-91E6-D9975CC9DD5F}" type="slidenum">
              <a:rPr lang="en-US" smtClean="0"/>
              <a:pPr/>
              <a:t>1</a:t>
            </a:fld>
            <a:endParaRPr lang="en-US"/>
          </a:p>
        </p:txBody>
      </p:sp>
    </p:spTree>
    <p:extLst>
      <p:ext uri="{BB962C8B-B14F-4D97-AF65-F5344CB8AC3E}">
        <p14:creationId xmlns:p14="http://schemas.microsoft.com/office/powerpoint/2010/main" val="27395129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785DF-A898-417E-81AE-0437FD5EF0A5}"/>
              </a:ext>
            </a:extLst>
          </p:cNvPr>
          <p:cNvSpPr>
            <a:spLocks noGrp="1"/>
          </p:cNvSpPr>
          <p:nvPr>
            <p:ph type="title"/>
          </p:nvPr>
        </p:nvSpPr>
        <p:spPr>
          <a:xfrm>
            <a:off x="384048" y="107543"/>
            <a:ext cx="7498080" cy="430887"/>
          </a:xfrm>
        </p:spPr>
        <p:txBody>
          <a:bodyPr/>
          <a:lstStyle/>
          <a:p>
            <a:r>
              <a:rPr lang="de-DE"/>
              <a:t>Wie möchten Ihre Mitarbeiter bezahlt werden?</a:t>
            </a:r>
          </a:p>
        </p:txBody>
      </p:sp>
      <p:sp>
        <p:nvSpPr>
          <p:cNvPr id="4" name="Foliennummernplatzhalter 3">
            <a:extLst>
              <a:ext uri="{FF2B5EF4-FFF2-40B4-BE49-F238E27FC236}">
                <a16:creationId xmlns:a16="http://schemas.microsoft.com/office/drawing/2014/main" id="{3D017621-333D-43AF-A294-E58191866046}"/>
              </a:ext>
            </a:extLst>
          </p:cNvPr>
          <p:cNvSpPr>
            <a:spLocks noGrp="1"/>
          </p:cNvSpPr>
          <p:nvPr>
            <p:ph type="sldNum" sz="quarter" idx="14"/>
          </p:nvPr>
        </p:nvSpPr>
        <p:spPr/>
        <p:txBody>
          <a:bodyPr/>
          <a:lstStyle/>
          <a:p>
            <a:fld id="{0C691DA3-4ABE-49F3-91E6-D9975CC9DD5F}" type="slidenum">
              <a:rPr lang="en-US" smtClean="0"/>
              <a:pPr/>
              <a:t>2</a:t>
            </a:fld>
            <a:endParaRPr lang="en-US"/>
          </a:p>
        </p:txBody>
      </p:sp>
      <p:sp>
        <p:nvSpPr>
          <p:cNvPr id="5" name="Textplatzhalter 4">
            <a:extLst>
              <a:ext uri="{FF2B5EF4-FFF2-40B4-BE49-F238E27FC236}">
                <a16:creationId xmlns:a16="http://schemas.microsoft.com/office/drawing/2014/main" id="{AB82F34F-57D2-4752-9520-C21051ADC7E9}"/>
              </a:ext>
            </a:extLst>
          </p:cNvPr>
          <p:cNvSpPr>
            <a:spLocks noGrp="1"/>
          </p:cNvSpPr>
          <p:nvPr>
            <p:ph type="body" sz="quarter" idx="12"/>
          </p:nvPr>
        </p:nvSpPr>
        <p:spPr>
          <a:xfrm>
            <a:off x="384048" y="622627"/>
            <a:ext cx="7498080" cy="492443"/>
          </a:xfrm>
        </p:spPr>
        <p:txBody>
          <a:bodyPr/>
          <a:lstStyle/>
          <a:p>
            <a:r>
              <a:rPr lang="de-DE" sz="1600"/>
              <a:t>72% der Mitarbeiter sagen, dass die Optionen der Gehaltszahlung bei der Entscheidung über die Annahme eines Stellenangebots den Unterschied machen. </a:t>
            </a:r>
            <a:r>
              <a:rPr lang="de-DE" sz="800"/>
              <a:t>(Future of Pay, ADP Research Institute, 2019)</a:t>
            </a:r>
          </a:p>
        </p:txBody>
      </p:sp>
      <p:sp>
        <p:nvSpPr>
          <p:cNvPr id="44" name="Rectángulo 50">
            <a:extLst>
              <a:ext uri="{FF2B5EF4-FFF2-40B4-BE49-F238E27FC236}">
                <a16:creationId xmlns:a16="http://schemas.microsoft.com/office/drawing/2014/main" id="{3B7EB20D-D7CE-4F9E-95A1-511A2C3C146B}"/>
              </a:ext>
            </a:extLst>
          </p:cNvPr>
          <p:cNvSpPr/>
          <p:nvPr/>
        </p:nvSpPr>
        <p:spPr>
          <a:xfrm>
            <a:off x="324839" y="4900451"/>
            <a:ext cx="2054294" cy="184666"/>
          </a:xfrm>
          <a:prstGeom prst="rect">
            <a:avLst/>
          </a:prstGeom>
          <a:solidFill>
            <a:schemeClr val="bg1"/>
          </a:solidFill>
        </p:spPr>
        <p:txBody>
          <a:bodyPr wrap="square">
            <a:spAutoFit/>
          </a:bodyPr>
          <a:lstStyle/>
          <a:p>
            <a:pPr defTabSz="914400" hangingPunct="1"/>
            <a:r>
              <a:rPr lang="en-US" sz="600">
                <a:latin typeface="Taub Sans"/>
              </a:rPr>
              <a:t>Quelle: </a:t>
            </a:r>
            <a:r>
              <a:rPr lang="en-US" sz="600" kern="1200">
                <a:latin typeface="Taub Sans"/>
                <a:ea typeface="+mn-ea"/>
                <a:cs typeface="+mn-cs"/>
              </a:rPr>
              <a:t> The Workforce View 2020, ADP Research Institute</a:t>
            </a:r>
          </a:p>
        </p:txBody>
      </p:sp>
      <p:sp>
        <p:nvSpPr>
          <p:cNvPr id="10" name="Inhaltsplatzhalter 2">
            <a:extLst>
              <a:ext uri="{FF2B5EF4-FFF2-40B4-BE49-F238E27FC236}">
                <a16:creationId xmlns:a16="http://schemas.microsoft.com/office/drawing/2014/main" id="{1D405BD2-75E6-4F47-8809-BAB68EA94D4E}"/>
              </a:ext>
            </a:extLst>
          </p:cNvPr>
          <p:cNvSpPr txBox="1">
            <a:spLocks/>
          </p:cNvSpPr>
          <p:nvPr/>
        </p:nvSpPr>
        <p:spPr>
          <a:xfrm>
            <a:off x="2681654" y="1512413"/>
            <a:ext cx="3447488" cy="642326"/>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a:t>Mehr als die Hälfte der Mitarbeiter würde es </a:t>
            </a:r>
            <a:r>
              <a:rPr lang="de-DE">
                <a:solidFill>
                  <a:schemeClr val="accent1"/>
                </a:solidFill>
              </a:rPr>
              <a:t>vorziehen, nicht monatlich bezahlt zu werden</a:t>
            </a:r>
          </a:p>
        </p:txBody>
      </p:sp>
      <p:sp>
        <p:nvSpPr>
          <p:cNvPr id="11" name="Inhaltsplatzhalter 2">
            <a:extLst>
              <a:ext uri="{FF2B5EF4-FFF2-40B4-BE49-F238E27FC236}">
                <a16:creationId xmlns:a16="http://schemas.microsoft.com/office/drawing/2014/main" id="{557A6034-88CE-4736-AEEF-908A81003775}"/>
              </a:ext>
            </a:extLst>
          </p:cNvPr>
          <p:cNvSpPr txBox="1">
            <a:spLocks/>
          </p:cNvSpPr>
          <p:nvPr/>
        </p:nvSpPr>
        <p:spPr>
          <a:xfrm>
            <a:off x="465643" y="2831355"/>
            <a:ext cx="2586227" cy="836344"/>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a:solidFill>
                  <a:schemeClr val="accent1"/>
                </a:solidFill>
              </a:rPr>
              <a:t>Starre und veraltete Zahlungszyklen</a:t>
            </a:r>
            <a:r>
              <a:rPr lang="de-DE"/>
              <a:t> sind für die meisten immer noch die Norm</a:t>
            </a:r>
            <a:endParaRPr lang="de-DE">
              <a:solidFill>
                <a:schemeClr val="accent1"/>
              </a:solidFill>
            </a:endParaRPr>
          </a:p>
        </p:txBody>
      </p:sp>
      <p:sp>
        <p:nvSpPr>
          <p:cNvPr id="12" name="Inhaltsplatzhalter 2">
            <a:extLst>
              <a:ext uri="{FF2B5EF4-FFF2-40B4-BE49-F238E27FC236}">
                <a16:creationId xmlns:a16="http://schemas.microsoft.com/office/drawing/2014/main" id="{0596F414-4402-4EA0-A54B-BAE083BB6392}"/>
              </a:ext>
            </a:extLst>
          </p:cNvPr>
          <p:cNvSpPr txBox="1">
            <a:spLocks/>
          </p:cNvSpPr>
          <p:nvPr/>
        </p:nvSpPr>
        <p:spPr>
          <a:xfrm>
            <a:off x="5875020" y="2837451"/>
            <a:ext cx="2709673" cy="836344"/>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a:t>Arbeitgeber reagieren immer noch nicht auf die </a:t>
            </a:r>
            <a:r>
              <a:rPr lang="de-DE">
                <a:solidFill>
                  <a:schemeClr val="accent1"/>
                </a:solidFill>
              </a:rPr>
              <a:t>Entgeltabrechnungspräferenzen von Arbeitnehmern</a:t>
            </a:r>
          </a:p>
        </p:txBody>
      </p:sp>
      <p:sp>
        <p:nvSpPr>
          <p:cNvPr id="13" name="Inhaltsplatzhalter 2">
            <a:extLst>
              <a:ext uri="{FF2B5EF4-FFF2-40B4-BE49-F238E27FC236}">
                <a16:creationId xmlns:a16="http://schemas.microsoft.com/office/drawing/2014/main" id="{844A0242-2EB5-4AEA-8322-465B345E184E}"/>
              </a:ext>
            </a:extLst>
          </p:cNvPr>
          <p:cNvSpPr txBox="1">
            <a:spLocks/>
          </p:cNvSpPr>
          <p:nvPr/>
        </p:nvSpPr>
        <p:spPr>
          <a:xfrm>
            <a:off x="2850087" y="4453125"/>
            <a:ext cx="3033591" cy="836344"/>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a:t>Arbeitgeber haben hier die Möglichkeit, </a:t>
            </a:r>
            <a:r>
              <a:rPr lang="de-DE">
                <a:solidFill>
                  <a:schemeClr val="accent1"/>
                </a:solidFill>
              </a:rPr>
              <a:t>sich positiv von anderen abzuheben</a:t>
            </a:r>
          </a:p>
        </p:txBody>
      </p:sp>
      <p:sp>
        <p:nvSpPr>
          <p:cNvPr id="14" name="Arc 4">
            <a:extLst>
              <a:ext uri="{FF2B5EF4-FFF2-40B4-BE49-F238E27FC236}">
                <a16:creationId xmlns:a16="http://schemas.microsoft.com/office/drawing/2014/main" id="{000FF5F6-0C93-4EB9-AD1A-7489435BBAB9}"/>
              </a:ext>
            </a:extLst>
          </p:cNvPr>
          <p:cNvSpPr/>
          <p:nvPr/>
        </p:nvSpPr>
        <p:spPr>
          <a:xfrm rot="16200000">
            <a:off x="3395541" y="2186910"/>
            <a:ext cx="1934436" cy="1934436"/>
          </a:xfrm>
          <a:prstGeom prst="arc">
            <a:avLst>
              <a:gd name="adj1" fmla="val 17333529"/>
              <a:gd name="adj2" fmla="val 4296368"/>
            </a:avLst>
          </a:prstGeom>
          <a:ln w="25400">
            <a:solidFill>
              <a:schemeClr val="accent1">
                <a:lumMod val="20000"/>
                <a:lumOff val="80000"/>
              </a:schemeClr>
            </a:solidFill>
            <a:head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s-ES_tradnl" sz="1350" b="0" i="0" u="none" strike="noStrike" kern="1200" cap="none" spc="0" normalizeH="0" baseline="0" noProof="0">
              <a:ln>
                <a:noFill/>
              </a:ln>
              <a:solidFill>
                <a:srgbClr val="222222"/>
              </a:solidFill>
              <a:effectLst/>
              <a:uLnTx/>
              <a:uFillTx/>
              <a:latin typeface="Taub Sans"/>
            </a:endParaRPr>
          </a:p>
        </p:txBody>
      </p:sp>
      <p:sp>
        <p:nvSpPr>
          <p:cNvPr id="15" name="Rectangle 5">
            <a:extLst>
              <a:ext uri="{FF2B5EF4-FFF2-40B4-BE49-F238E27FC236}">
                <a16:creationId xmlns:a16="http://schemas.microsoft.com/office/drawing/2014/main" id="{DEA1C11F-FBE2-4BBE-ACB9-55570049D6A0}"/>
              </a:ext>
            </a:extLst>
          </p:cNvPr>
          <p:cNvSpPr/>
          <p:nvPr/>
        </p:nvSpPr>
        <p:spPr>
          <a:xfrm>
            <a:off x="4121127" y="2133742"/>
            <a:ext cx="483265" cy="13677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en-US" sz="1200">
              <a:solidFill>
                <a:schemeClr val="tx1"/>
              </a:solidFill>
            </a:endParaRPr>
          </a:p>
        </p:txBody>
      </p:sp>
      <p:sp>
        <p:nvSpPr>
          <p:cNvPr id="16" name="Arc 10">
            <a:extLst>
              <a:ext uri="{FF2B5EF4-FFF2-40B4-BE49-F238E27FC236}">
                <a16:creationId xmlns:a16="http://schemas.microsoft.com/office/drawing/2014/main" id="{26E13A75-A481-47E7-9560-3FBDAB4D7DE5}"/>
              </a:ext>
            </a:extLst>
          </p:cNvPr>
          <p:cNvSpPr/>
          <p:nvPr/>
        </p:nvSpPr>
        <p:spPr>
          <a:xfrm rot="16200000" flipH="1" flipV="1">
            <a:off x="3395541" y="2186910"/>
            <a:ext cx="1934436" cy="1934436"/>
          </a:xfrm>
          <a:prstGeom prst="arc">
            <a:avLst>
              <a:gd name="adj1" fmla="val 17102115"/>
              <a:gd name="adj2" fmla="val 4470112"/>
            </a:avLst>
          </a:prstGeom>
          <a:ln w="25400">
            <a:solidFill>
              <a:schemeClr val="accent1">
                <a:lumMod val="20000"/>
                <a:lumOff val="80000"/>
              </a:schemeClr>
            </a:solidFill>
            <a:head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s-ES_tradnl" sz="1350" b="0" i="0" u="none" strike="noStrike" kern="1200" cap="none" spc="0" normalizeH="0" baseline="0" noProof="0">
              <a:ln>
                <a:noFill/>
              </a:ln>
              <a:solidFill>
                <a:srgbClr val="222222"/>
              </a:solidFill>
              <a:effectLst/>
              <a:uLnTx/>
              <a:uFillTx/>
              <a:latin typeface="Taub Sans"/>
            </a:endParaRPr>
          </a:p>
        </p:txBody>
      </p:sp>
      <p:grpSp>
        <p:nvGrpSpPr>
          <p:cNvPr id="17" name="Group 11">
            <a:extLst>
              <a:ext uri="{FF2B5EF4-FFF2-40B4-BE49-F238E27FC236}">
                <a16:creationId xmlns:a16="http://schemas.microsoft.com/office/drawing/2014/main" id="{8175CB31-8B0B-4D73-81C1-11CB665C57ED}"/>
              </a:ext>
            </a:extLst>
          </p:cNvPr>
          <p:cNvGrpSpPr>
            <a:grpSpLocks noChangeAspect="1"/>
          </p:cNvGrpSpPr>
          <p:nvPr/>
        </p:nvGrpSpPr>
        <p:grpSpPr>
          <a:xfrm>
            <a:off x="4229405" y="2067065"/>
            <a:ext cx="266708" cy="291999"/>
            <a:chOff x="5875338" y="2422525"/>
            <a:chExt cx="920750" cy="1008063"/>
          </a:xfrm>
          <a:solidFill>
            <a:schemeClr val="accent1"/>
          </a:solidFill>
        </p:grpSpPr>
        <p:sp>
          <p:nvSpPr>
            <p:cNvPr id="18" name="Freeform 20">
              <a:extLst>
                <a:ext uri="{FF2B5EF4-FFF2-40B4-BE49-F238E27FC236}">
                  <a16:creationId xmlns:a16="http://schemas.microsoft.com/office/drawing/2014/main" id="{DCDAC797-E20A-4044-8148-CB83A5A4CB6C}"/>
                </a:ext>
              </a:extLst>
            </p:cNvPr>
            <p:cNvSpPr>
              <a:spLocks noChangeArrowheads="1"/>
            </p:cNvSpPr>
            <p:nvPr/>
          </p:nvSpPr>
          <p:spPr bwMode="auto">
            <a:xfrm>
              <a:off x="5922963" y="2422525"/>
              <a:ext cx="268287" cy="460375"/>
            </a:xfrm>
            <a:custGeom>
              <a:avLst/>
              <a:gdLst>
                <a:gd name="T0" fmla="*/ 745 w 746"/>
                <a:gd name="T1" fmla="*/ 399 h 1279"/>
                <a:gd name="T2" fmla="*/ 745 w 746"/>
                <a:gd name="T3" fmla="*/ 133 h 1279"/>
                <a:gd name="T4" fmla="*/ 506 w 746"/>
                <a:gd name="T5" fmla="*/ 133 h 1279"/>
                <a:gd name="T6" fmla="*/ 506 w 746"/>
                <a:gd name="T7" fmla="*/ 0 h 1279"/>
                <a:gd name="T8" fmla="*/ 240 w 746"/>
                <a:gd name="T9" fmla="*/ 0 h 1279"/>
                <a:gd name="T10" fmla="*/ 240 w 746"/>
                <a:gd name="T11" fmla="*/ 133 h 1279"/>
                <a:gd name="T12" fmla="*/ 0 w 746"/>
                <a:gd name="T13" fmla="*/ 133 h 1279"/>
                <a:gd name="T14" fmla="*/ 0 w 746"/>
                <a:gd name="T15" fmla="*/ 772 h 1279"/>
                <a:gd name="T16" fmla="*/ 506 w 746"/>
                <a:gd name="T17" fmla="*/ 772 h 1279"/>
                <a:gd name="T18" fmla="*/ 506 w 746"/>
                <a:gd name="T19" fmla="*/ 905 h 1279"/>
                <a:gd name="T20" fmla="*/ 0 w 746"/>
                <a:gd name="T21" fmla="*/ 905 h 1279"/>
                <a:gd name="T22" fmla="*/ 0 w 746"/>
                <a:gd name="T23" fmla="*/ 1144 h 1279"/>
                <a:gd name="T24" fmla="*/ 240 w 746"/>
                <a:gd name="T25" fmla="*/ 1144 h 1279"/>
                <a:gd name="T26" fmla="*/ 240 w 746"/>
                <a:gd name="T27" fmla="*/ 1278 h 1279"/>
                <a:gd name="T28" fmla="*/ 506 w 746"/>
                <a:gd name="T29" fmla="*/ 1278 h 1279"/>
                <a:gd name="T30" fmla="*/ 506 w 746"/>
                <a:gd name="T31" fmla="*/ 1144 h 1279"/>
                <a:gd name="T32" fmla="*/ 745 w 746"/>
                <a:gd name="T33" fmla="*/ 1144 h 1279"/>
                <a:gd name="T34" fmla="*/ 745 w 746"/>
                <a:gd name="T35" fmla="*/ 505 h 1279"/>
                <a:gd name="T36" fmla="*/ 240 w 746"/>
                <a:gd name="T37" fmla="*/ 505 h 1279"/>
                <a:gd name="T38" fmla="*/ 240 w 746"/>
                <a:gd name="T39" fmla="*/ 399 h 1279"/>
                <a:gd name="T40" fmla="*/ 745 w 746"/>
                <a:gd name="T41" fmla="*/ 39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6" h="1279">
                  <a:moveTo>
                    <a:pt x="745" y="399"/>
                  </a:moveTo>
                  <a:lnTo>
                    <a:pt x="745" y="133"/>
                  </a:lnTo>
                  <a:lnTo>
                    <a:pt x="506" y="133"/>
                  </a:lnTo>
                  <a:lnTo>
                    <a:pt x="506" y="0"/>
                  </a:lnTo>
                  <a:lnTo>
                    <a:pt x="240" y="0"/>
                  </a:lnTo>
                  <a:lnTo>
                    <a:pt x="240" y="133"/>
                  </a:lnTo>
                  <a:lnTo>
                    <a:pt x="0" y="133"/>
                  </a:lnTo>
                  <a:lnTo>
                    <a:pt x="0" y="772"/>
                  </a:lnTo>
                  <a:lnTo>
                    <a:pt x="506" y="772"/>
                  </a:lnTo>
                  <a:lnTo>
                    <a:pt x="506" y="905"/>
                  </a:lnTo>
                  <a:lnTo>
                    <a:pt x="0" y="905"/>
                  </a:lnTo>
                  <a:lnTo>
                    <a:pt x="0" y="1144"/>
                  </a:lnTo>
                  <a:lnTo>
                    <a:pt x="240" y="1144"/>
                  </a:lnTo>
                  <a:lnTo>
                    <a:pt x="240" y="1278"/>
                  </a:lnTo>
                  <a:lnTo>
                    <a:pt x="506" y="1278"/>
                  </a:lnTo>
                  <a:lnTo>
                    <a:pt x="506" y="1144"/>
                  </a:lnTo>
                  <a:lnTo>
                    <a:pt x="745" y="1144"/>
                  </a:lnTo>
                  <a:lnTo>
                    <a:pt x="745" y="505"/>
                  </a:lnTo>
                  <a:lnTo>
                    <a:pt x="240" y="505"/>
                  </a:lnTo>
                  <a:lnTo>
                    <a:pt x="240" y="399"/>
                  </a:lnTo>
                  <a:lnTo>
                    <a:pt x="74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21">
              <a:extLst>
                <a:ext uri="{FF2B5EF4-FFF2-40B4-BE49-F238E27FC236}">
                  <a16:creationId xmlns:a16="http://schemas.microsoft.com/office/drawing/2014/main" id="{2BE27F7E-887F-4E87-8435-56BAF96517FC}"/>
                </a:ext>
              </a:extLst>
            </p:cNvPr>
            <p:cNvSpPr>
              <a:spLocks noChangeArrowheads="1"/>
            </p:cNvSpPr>
            <p:nvPr/>
          </p:nvSpPr>
          <p:spPr bwMode="auto">
            <a:xfrm>
              <a:off x="5875338" y="2519363"/>
              <a:ext cx="920750" cy="911225"/>
            </a:xfrm>
            <a:custGeom>
              <a:avLst/>
              <a:gdLst>
                <a:gd name="T0" fmla="*/ 1278 w 2556"/>
                <a:gd name="T1" fmla="*/ 2528 h 2529"/>
                <a:gd name="T2" fmla="*/ 1278 w 2556"/>
                <a:gd name="T3" fmla="*/ 2528 h 2529"/>
                <a:gd name="T4" fmla="*/ 0 w 2556"/>
                <a:gd name="T5" fmla="*/ 1277 h 2529"/>
                <a:gd name="T6" fmla="*/ 266 w 2556"/>
                <a:gd name="T7" fmla="*/ 1277 h 2529"/>
                <a:gd name="T8" fmla="*/ 1278 w 2556"/>
                <a:gd name="T9" fmla="*/ 2289 h 2529"/>
                <a:gd name="T10" fmla="*/ 2289 w 2556"/>
                <a:gd name="T11" fmla="*/ 1277 h 2529"/>
                <a:gd name="T12" fmla="*/ 1278 w 2556"/>
                <a:gd name="T13" fmla="*/ 239 h 2529"/>
                <a:gd name="T14" fmla="*/ 1278 w 2556"/>
                <a:gd name="T15" fmla="*/ 0 h 2529"/>
                <a:gd name="T16" fmla="*/ 2555 w 2556"/>
                <a:gd name="T17" fmla="*/ 1277 h 2529"/>
                <a:gd name="T18" fmla="*/ 1278 w 2556"/>
                <a:gd name="T19" fmla="*/ 2528 h 2529"/>
                <a:gd name="T20" fmla="*/ 1198 w 2556"/>
                <a:gd name="T21" fmla="*/ 1703 h 2529"/>
                <a:gd name="T22" fmla="*/ 1198 w 2556"/>
                <a:gd name="T23" fmla="*/ 1703 h 2529"/>
                <a:gd name="T24" fmla="*/ 692 w 2556"/>
                <a:gd name="T25" fmla="*/ 1304 h 2529"/>
                <a:gd name="T26" fmla="*/ 852 w 2556"/>
                <a:gd name="T27" fmla="*/ 1091 h 2529"/>
                <a:gd name="T28" fmla="*/ 1171 w 2556"/>
                <a:gd name="T29" fmla="*/ 1357 h 2529"/>
                <a:gd name="T30" fmla="*/ 1624 w 2556"/>
                <a:gd name="T31" fmla="*/ 799 h 2529"/>
                <a:gd name="T32" fmla="*/ 1810 w 2556"/>
                <a:gd name="T33" fmla="*/ 958 h 2529"/>
                <a:gd name="T34" fmla="*/ 1198 w 2556"/>
                <a:gd name="T35" fmla="*/ 1703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6" h="2529">
                  <a:moveTo>
                    <a:pt x="1278" y="2528"/>
                  </a:moveTo>
                  <a:lnTo>
                    <a:pt x="1278" y="2528"/>
                  </a:lnTo>
                  <a:cubicBezTo>
                    <a:pt x="559" y="2528"/>
                    <a:pt x="0" y="1970"/>
                    <a:pt x="0" y="1277"/>
                  </a:cubicBezTo>
                  <a:cubicBezTo>
                    <a:pt x="266" y="1277"/>
                    <a:pt x="266" y="1277"/>
                    <a:pt x="266" y="1277"/>
                  </a:cubicBezTo>
                  <a:cubicBezTo>
                    <a:pt x="266" y="1836"/>
                    <a:pt x="719" y="2289"/>
                    <a:pt x="1278" y="2289"/>
                  </a:cubicBezTo>
                  <a:cubicBezTo>
                    <a:pt x="1837" y="2289"/>
                    <a:pt x="2289" y="1836"/>
                    <a:pt x="2289" y="1277"/>
                  </a:cubicBezTo>
                  <a:cubicBezTo>
                    <a:pt x="2289" y="692"/>
                    <a:pt x="1837" y="239"/>
                    <a:pt x="1278" y="239"/>
                  </a:cubicBezTo>
                  <a:cubicBezTo>
                    <a:pt x="1278" y="0"/>
                    <a:pt x="1278" y="0"/>
                    <a:pt x="1278" y="0"/>
                  </a:cubicBezTo>
                  <a:cubicBezTo>
                    <a:pt x="1970" y="0"/>
                    <a:pt x="2555" y="558"/>
                    <a:pt x="2555" y="1277"/>
                  </a:cubicBezTo>
                  <a:cubicBezTo>
                    <a:pt x="2555" y="1970"/>
                    <a:pt x="1970" y="2528"/>
                    <a:pt x="1278" y="2528"/>
                  </a:cubicBezTo>
                  <a:close/>
                  <a:moveTo>
                    <a:pt x="1198" y="1703"/>
                  </a:moveTo>
                  <a:lnTo>
                    <a:pt x="1198" y="1703"/>
                  </a:lnTo>
                  <a:cubicBezTo>
                    <a:pt x="692" y="1304"/>
                    <a:pt x="692" y="1304"/>
                    <a:pt x="692" y="1304"/>
                  </a:cubicBezTo>
                  <a:cubicBezTo>
                    <a:pt x="852" y="1091"/>
                    <a:pt x="852" y="1091"/>
                    <a:pt x="852" y="1091"/>
                  </a:cubicBezTo>
                  <a:cubicBezTo>
                    <a:pt x="1171" y="1357"/>
                    <a:pt x="1171" y="1357"/>
                    <a:pt x="1171" y="1357"/>
                  </a:cubicBezTo>
                  <a:cubicBezTo>
                    <a:pt x="1624" y="799"/>
                    <a:pt x="1624" y="799"/>
                    <a:pt x="1624" y="799"/>
                  </a:cubicBezTo>
                  <a:cubicBezTo>
                    <a:pt x="1810" y="958"/>
                    <a:pt x="1810" y="958"/>
                    <a:pt x="1810" y="958"/>
                  </a:cubicBezTo>
                  <a:lnTo>
                    <a:pt x="1198" y="170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 name="Rectangle 14">
            <a:extLst>
              <a:ext uri="{FF2B5EF4-FFF2-40B4-BE49-F238E27FC236}">
                <a16:creationId xmlns:a16="http://schemas.microsoft.com/office/drawing/2014/main" id="{A3F86170-7D26-4F4C-B35B-D5F2E7C0761E}"/>
              </a:ext>
            </a:extLst>
          </p:cNvPr>
          <p:cNvSpPr/>
          <p:nvPr/>
        </p:nvSpPr>
        <p:spPr>
          <a:xfrm>
            <a:off x="4121127" y="4030862"/>
            <a:ext cx="483265" cy="13677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en-US" sz="1200">
              <a:solidFill>
                <a:schemeClr val="tx1"/>
              </a:solidFill>
            </a:endParaRPr>
          </a:p>
        </p:txBody>
      </p:sp>
      <p:grpSp>
        <p:nvGrpSpPr>
          <p:cNvPr id="21" name="Group 23">
            <a:extLst>
              <a:ext uri="{FF2B5EF4-FFF2-40B4-BE49-F238E27FC236}">
                <a16:creationId xmlns:a16="http://schemas.microsoft.com/office/drawing/2014/main" id="{6C8B9295-831A-4143-9A79-FC49B3FF4B1E}"/>
              </a:ext>
            </a:extLst>
          </p:cNvPr>
          <p:cNvGrpSpPr/>
          <p:nvPr/>
        </p:nvGrpSpPr>
        <p:grpSpPr>
          <a:xfrm>
            <a:off x="4233529" y="3958644"/>
            <a:ext cx="258460" cy="265021"/>
            <a:chOff x="5792788" y="3617913"/>
            <a:chExt cx="312737" cy="320675"/>
          </a:xfrm>
          <a:solidFill>
            <a:schemeClr val="accent1"/>
          </a:solidFill>
        </p:grpSpPr>
        <p:sp>
          <p:nvSpPr>
            <p:cNvPr id="22" name="Freeform 276">
              <a:extLst>
                <a:ext uri="{FF2B5EF4-FFF2-40B4-BE49-F238E27FC236}">
                  <a16:creationId xmlns:a16="http://schemas.microsoft.com/office/drawing/2014/main" id="{B138CCBF-500F-4AD0-A06D-2373D346E965}"/>
                </a:ext>
              </a:extLst>
            </p:cNvPr>
            <p:cNvSpPr>
              <a:spLocks noChangeArrowheads="1"/>
            </p:cNvSpPr>
            <p:nvPr/>
          </p:nvSpPr>
          <p:spPr bwMode="auto">
            <a:xfrm>
              <a:off x="5851525" y="3617913"/>
              <a:ext cx="149225" cy="185737"/>
            </a:xfrm>
            <a:custGeom>
              <a:avLst/>
              <a:gdLst>
                <a:gd name="T0" fmla="*/ 207 w 415"/>
                <a:gd name="T1" fmla="*/ 0 h 515"/>
                <a:gd name="T2" fmla="*/ 207 w 415"/>
                <a:gd name="T3" fmla="*/ 0 h 515"/>
                <a:gd name="T4" fmla="*/ 0 w 415"/>
                <a:gd name="T5" fmla="*/ 257 h 515"/>
                <a:gd name="T6" fmla="*/ 207 w 415"/>
                <a:gd name="T7" fmla="*/ 514 h 515"/>
                <a:gd name="T8" fmla="*/ 414 w 415"/>
                <a:gd name="T9" fmla="*/ 257 h 515"/>
                <a:gd name="T10" fmla="*/ 207 w 415"/>
                <a:gd name="T11" fmla="*/ 0 h 515"/>
                <a:gd name="T12" fmla="*/ 207 w 415"/>
                <a:gd name="T13" fmla="*/ 433 h 515"/>
                <a:gd name="T14" fmla="*/ 207 w 415"/>
                <a:gd name="T15" fmla="*/ 433 h 515"/>
                <a:gd name="T16" fmla="*/ 81 w 415"/>
                <a:gd name="T17" fmla="*/ 257 h 515"/>
                <a:gd name="T18" fmla="*/ 207 w 415"/>
                <a:gd name="T19" fmla="*/ 81 h 515"/>
                <a:gd name="T20" fmla="*/ 330 w 415"/>
                <a:gd name="T21" fmla="*/ 257 h 515"/>
                <a:gd name="T22" fmla="*/ 207 w 415"/>
                <a:gd name="T23" fmla="*/ 43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5" h="515">
                  <a:moveTo>
                    <a:pt x="207" y="0"/>
                  </a:moveTo>
                  <a:lnTo>
                    <a:pt x="207" y="0"/>
                  </a:lnTo>
                  <a:cubicBezTo>
                    <a:pt x="129" y="0"/>
                    <a:pt x="0" y="34"/>
                    <a:pt x="0" y="257"/>
                  </a:cubicBezTo>
                  <a:cubicBezTo>
                    <a:pt x="0" y="481"/>
                    <a:pt x="129" y="514"/>
                    <a:pt x="207" y="514"/>
                  </a:cubicBezTo>
                  <a:cubicBezTo>
                    <a:pt x="285" y="514"/>
                    <a:pt x="414" y="481"/>
                    <a:pt x="414" y="257"/>
                  </a:cubicBezTo>
                  <a:cubicBezTo>
                    <a:pt x="414" y="34"/>
                    <a:pt x="285" y="0"/>
                    <a:pt x="207" y="0"/>
                  </a:cubicBezTo>
                  <a:close/>
                  <a:moveTo>
                    <a:pt x="207" y="433"/>
                  </a:moveTo>
                  <a:lnTo>
                    <a:pt x="207" y="433"/>
                  </a:lnTo>
                  <a:cubicBezTo>
                    <a:pt x="148" y="433"/>
                    <a:pt x="81" y="414"/>
                    <a:pt x="81" y="257"/>
                  </a:cubicBezTo>
                  <a:cubicBezTo>
                    <a:pt x="81" y="101"/>
                    <a:pt x="148" y="81"/>
                    <a:pt x="207" y="81"/>
                  </a:cubicBezTo>
                  <a:cubicBezTo>
                    <a:pt x="265" y="81"/>
                    <a:pt x="330" y="101"/>
                    <a:pt x="330" y="257"/>
                  </a:cubicBezTo>
                  <a:cubicBezTo>
                    <a:pt x="330" y="414"/>
                    <a:pt x="265" y="433"/>
                    <a:pt x="207" y="43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77">
              <a:extLst>
                <a:ext uri="{FF2B5EF4-FFF2-40B4-BE49-F238E27FC236}">
                  <a16:creationId xmlns:a16="http://schemas.microsoft.com/office/drawing/2014/main" id="{982FDE92-78B1-4874-BF58-81A63C3F9C63}"/>
                </a:ext>
              </a:extLst>
            </p:cNvPr>
            <p:cNvSpPr>
              <a:spLocks noChangeArrowheads="1"/>
            </p:cNvSpPr>
            <p:nvPr/>
          </p:nvSpPr>
          <p:spPr bwMode="auto">
            <a:xfrm>
              <a:off x="5792788" y="3824288"/>
              <a:ext cx="134937" cy="106362"/>
            </a:xfrm>
            <a:custGeom>
              <a:avLst/>
              <a:gdLst>
                <a:gd name="T0" fmla="*/ 84 w 373"/>
                <a:gd name="T1" fmla="*/ 83 h 297"/>
                <a:gd name="T2" fmla="*/ 372 w 373"/>
                <a:gd name="T3" fmla="*/ 83 h 297"/>
                <a:gd name="T4" fmla="*/ 372 w 373"/>
                <a:gd name="T5" fmla="*/ 0 h 297"/>
                <a:gd name="T6" fmla="*/ 0 w 373"/>
                <a:gd name="T7" fmla="*/ 0 h 297"/>
                <a:gd name="T8" fmla="*/ 0 w 373"/>
                <a:gd name="T9" fmla="*/ 296 h 297"/>
                <a:gd name="T10" fmla="*/ 84 w 373"/>
                <a:gd name="T11" fmla="*/ 296 h 297"/>
                <a:gd name="T12" fmla="*/ 84 w 373"/>
                <a:gd name="T13" fmla="*/ 83 h 297"/>
              </a:gdLst>
              <a:ahLst/>
              <a:cxnLst>
                <a:cxn ang="0">
                  <a:pos x="T0" y="T1"/>
                </a:cxn>
                <a:cxn ang="0">
                  <a:pos x="T2" y="T3"/>
                </a:cxn>
                <a:cxn ang="0">
                  <a:pos x="T4" y="T5"/>
                </a:cxn>
                <a:cxn ang="0">
                  <a:pos x="T6" y="T7"/>
                </a:cxn>
                <a:cxn ang="0">
                  <a:pos x="T8" y="T9"/>
                </a:cxn>
                <a:cxn ang="0">
                  <a:pos x="T10" y="T11"/>
                </a:cxn>
                <a:cxn ang="0">
                  <a:pos x="T12" y="T13"/>
                </a:cxn>
              </a:cxnLst>
              <a:rect l="0" t="0" r="r" b="b"/>
              <a:pathLst>
                <a:path w="373" h="297">
                  <a:moveTo>
                    <a:pt x="84" y="83"/>
                  </a:moveTo>
                  <a:lnTo>
                    <a:pt x="372" y="83"/>
                  </a:lnTo>
                  <a:lnTo>
                    <a:pt x="372" y="0"/>
                  </a:lnTo>
                  <a:lnTo>
                    <a:pt x="0" y="0"/>
                  </a:lnTo>
                  <a:lnTo>
                    <a:pt x="0" y="296"/>
                  </a:lnTo>
                  <a:lnTo>
                    <a:pt x="84" y="296"/>
                  </a:lnTo>
                  <a:lnTo>
                    <a:pt x="84" y="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278">
              <a:extLst>
                <a:ext uri="{FF2B5EF4-FFF2-40B4-BE49-F238E27FC236}">
                  <a16:creationId xmlns:a16="http://schemas.microsoft.com/office/drawing/2014/main" id="{D01EFDE1-4998-445F-8BA2-E85F81FF8D78}"/>
                </a:ext>
              </a:extLst>
            </p:cNvPr>
            <p:cNvSpPr>
              <a:spLocks noChangeArrowheads="1"/>
            </p:cNvSpPr>
            <p:nvPr/>
          </p:nvSpPr>
          <p:spPr bwMode="auto">
            <a:xfrm>
              <a:off x="5965825" y="3798888"/>
              <a:ext cx="139700" cy="139700"/>
            </a:xfrm>
            <a:custGeom>
              <a:avLst/>
              <a:gdLst>
                <a:gd name="T0" fmla="*/ 2 w 386"/>
                <a:gd name="T1" fmla="*/ 237 h 386"/>
                <a:gd name="T2" fmla="*/ 153 w 386"/>
                <a:gd name="T3" fmla="*/ 235 h 386"/>
                <a:gd name="T4" fmla="*/ 153 w 386"/>
                <a:gd name="T5" fmla="*/ 385 h 386"/>
                <a:gd name="T6" fmla="*/ 237 w 386"/>
                <a:gd name="T7" fmla="*/ 385 h 386"/>
                <a:gd name="T8" fmla="*/ 234 w 386"/>
                <a:gd name="T9" fmla="*/ 235 h 386"/>
                <a:gd name="T10" fmla="*/ 385 w 386"/>
                <a:gd name="T11" fmla="*/ 235 h 386"/>
                <a:gd name="T12" fmla="*/ 385 w 386"/>
                <a:gd name="T13" fmla="*/ 151 h 386"/>
                <a:gd name="T14" fmla="*/ 234 w 386"/>
                <a:gd name="T15" fmla="*/ 153 h 386"/>
                <a:gd name="T16" fmla="*/ 234 w 386"/>
                <a:gd name="T17" fmla="*/ 0 h 386"/>
                <a:gd name="T18" fmla="*/ 151 w 386"/>
                <a:gd name="T19" fmla="*/ 3 h 386"/>
                <a:gd name="T20" fmla="*/ 151 w 386"/>
                <a:gd name="T21" fmla="*/ 153 h 386"/>
                <a:gd name="T22" fmla="*/ 0 w 386"/>
                <a:gd name="T23" fmla="*/ 153 h 386"/>
                <a:gd name="T24" fmla="*/ 2 w 386"/>
                <a:gd name="T25" fmla="*/ 2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386">
                  <a:moveTo>
                    <a:pt x="2" y="237"/>
                  </a:moveTo>
                  <a:lnTo>
                    <a:pt x="153" y="235"/>
                  </a:lnTo>
                  <a:lnTo>
                    <a:pt x="153" y="385"/>
                  </a:lnTo>
                  <a:lnTo>
                    <a:pt x="237" y="385"/>
                  </a:lnTo>
                  <a:lnTo>
                    <a:pt x="234" y="235"/>
                  </a:lnTo>
                  <a:lnTo>
                    <a:pt x="385" y="235"/>
                  </a:lnTo>
                  <a:lnTo>
                    <a:pt x="385" y="151"/>
                  </a:lnTo>
                  <a:lnTo>
                    <a:pt x="234" y="153"/>
                  </a:lnTo>
                  <a:lnTo>
                    <a:pt x="234" y="0"/>
                  </a:lnTo>
                  <a:lnTo>
                    <a:pt x="151" y="3"/>
                  </a:lnTo>
                  <a:lnTo>
                    <a:pt x="151" y="153"/>
                  </a:lnTo>
                  <a:lnTo>
                    <a:pt x="0" y="153"/>
                  </a:lnTo>
                  <a:lnTo>
                    <a:pt x="2" y="23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5" name="Group 27">
            <a:extLst>
              <a:ext uri="{FF2B5EF4-FFF2-40B4-BE49-F238E27FC236}">
                <a16:creationId xmlns:a16="http://schemas.microsoft.com/office/drawing/2014/main" id="{5CED1F67-0932-4AF8-BE16-15EF4EC036F7}"/>
              </a:ext>
            </a:extLst>
          </p:cNvPr>
          <p:cNvGrpSpPr/>
          <p:nvPr/>
        </p:nvGrpSpPr>
        <p:grpSpPr>
          <a:xfrm>
            <a:off x="3309732" y="2950823"/>
            <a:ext cx="269875" cy="304800"/>
            <a:chOff x="5827713" y="2376488"/>
            <a:chExt cx="269875" cy="304800"/>
          </a:xfrm>
          <a:solidFill>
            <a:schemeClr val="accent1"/>
          </a:solidFill>
        </p:grpSpPr>
        <p:sp>
          <p:nvSpPr>
            <p:cNvPr id="26" name="Freeform 180">
              <a:extLst>
                <a:ext uri="{FF2B5EF4-FFF2-40B4-BE49-F238E27FC236}">
                  <a16:creationId xmlns:a16="http://schemas.microsoft.com/office/drawing/2014/main" id="{DD032867-355A-4779-A6A9-CD67E0A17183}"/>
                </a:ext>
              </a:extLst>
            </p:cNvPr>
            <p:cNvSpPr>
              <a:spLocks noChangeArrowheads="1"/>
            </p:cNvSpPr>
            <p:nvPr/>
          </p:nvSpPr>
          <p:spPr bwMode="auto">
            <a:xfrm>
              <a:off x="5878513" y="2376488"/>
              <a:ext cx="25400" cy="28575"/>
            </a:xfrm>
            <a:custGeom>
              <a:avLst/>
              <a:gdLst>
                <a:gd name="T0" fmla="*/ 70 w 71"/>
                <a:gd name="T1" fmla="*/ 78 h 79"/>
                <a:gd name="T2" fmla="*/ 70 w 71"/>
                <a:gd name="T3" fmla="*/ 0 h 79"/>
                <a:gd name="T4" fmla="*/ 0 w 71"/>
                <a:gd name="T5" fmla="*/ 0 h 79"/>
                <a:gd name="T6" fmla="*/ 0 w 71"/>
                <a:gd name="T7" fmla="*/ 78 h 79"/>
                <a:gd name="T8" fmla="*/ 70 w 71"/>
                <a:gd name="T9" fmla="*/ 78 h 79"/>
              </a:gdLst>
              <a:ahLst/>
              <a:cxnLst>
                <a:cxn ang="0">
                  <a:pos x="T0" y="T1"/>
                </a:cxn>
                <a:cxn ang="0">
                  <a:pos x="T2" y="T3"/>
                </a:cxn>
                <a:cxn ang="0">
                  <a:pos x="T4" y="T5"/>
                </a:cxn>
                <a:cxn ang="0">
                  <a:pos x="T6" y="T7"/>
                </a:cxn>
                <a:cxn ang="0">
                  <a:pos x="T8" y="T9"/>
                </a:cxn>
              </a:cxnLst>
              <a:rect l="0" t="0" r="r" b="b"/>
              <a:pathLst>
                <a:path w="71" h="79">
                  <a:moveTo>
                    <a:pt x="70" y="78"/>
                  </a:moveTo>
                  <a:lnTo>
                    <a:pt x="70" y="0"/>
                  </a:lnTo>
                  <a:lnTo>
                    <a:pt x="0" y="0"/>
                  </a:lnTo>
                  <a:lnTo>
                    <a:pt x="0" y="78"/>
                  </a:lnTo>
                  <a:lnTo>
                    <a:pt x="70" y="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181">
              <a:extLst>
                <a:ext uri="{FF2B5EF4-FFF2-40B4-BE49-F238E27FC236}">
                  <a16:creationId xmlns:a16="http://schemas.microsoft.com/office/drawing/2014/main" id="{81B0956B-7FB6-4750-9C09-C2938D765F10}"/>
                </a:ext>
              </a:extLst>
            </p:cNvPr>
            <p:cNvSpPr>
              <a:spLocks noChangeArrowheads="1"/>
            </p:cNvSpPr>
            <p:nvPr/>
          </p:nvSpPr>
          <p:spPr bwMode="auto">
            <a:xfrm>
              <a:off x="5978525" y="2376488"/>
              <a:ext cx="25400" cy="28575"/>
            </a:xfrm>
            <a:custGeom>
              <a:avLst/>
              <a:gdLst>
                <a:gd name="T0" fmla="*/ 0 w 71"/>
                <a:gd name="T1" fmla="*/ 78 h 79"/>
                <a:gd name="T2" fmla="*/ 70 w 71"/>
                <a:gd name="T3" fmla="*/ 78 h 79"/>
                <a:gd name="T4" fmla="*/ 70 w 71"/>
                <a:gd name="T5" fmla="*/ 0 h 79"/>
                <a:gd name="T6" fmla="*/ 0 w 71"/>
                <a:gd name="T7" fmla="*/ 0 h 79"/>
                <a:gd name="T8" fmla="*/ 0 w 71"/>
                <a:gd name="T9" fmla="*/ 78 h 79"/>
              </a:gdLst>
              <a:ahLst/>
              <a:cxnLst>
                <a:cxn ang="0">
                  <a:pos x="T0" y="T1"/>
                </a:cxn>
                <a:cxn ang="0">
                  <a:pos x="T2" y="T3"/>
                </a:cxn>
                <a:cxn ang="0">
                  <a:pos x="T4" y="T5"/>
                </a:cxn>
                <a:cxn ang="0">
                  <a:pos x="T6" y="T7"/>
                </a:cxn>
                <a:cxn ang="0">
                  <a:pos x="T8" y="T9"/>
                </a:cxn>
              </a:cxnLst>
              <a:rect l="0" t="0" r="r" b="b"/>
              <a:pathLst>
                <a:path w="71" h="79">
                  <a:moveTo>
                    <a:pt x="0" y="78"/>
                  </a:moveTo>
                  <a:lnTo>
                    <a:pt x="70" y="78"/>
                  </a:lnTo>
                  <a:lnTo>
                    <a:pt x="70" y="0"/>
                  </a:lnTo>
                  <a:lnTo>
                    <a:pt x="0" y="0"/>
                  </a:lnTo>
                  <a:lnTo>
                    <a:pt x="0" y="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182">
              <a:extLst>
                <a:ext uri="{FF2B5EF4-FFF2-40B4-BE49-F238E27FC236}">
                  <a16:creationId xmlns:a16="http://schemas.microsoft.com/office/drawing/2014/main" id="{659F5D9F-811E-45F4-8E01-69C5F16C4AE4}"/>
                </a:ext>
              </a:extLst>
            </p:cNvPr>
            <p:cNvSpPr>
              <a:spLocks noChangeArrowheads="1"/>
            </p:cNvSpPr>
            <p:nvPr/>
          </p:nvSpPr>
          <p:spPr bwMode="auto">
            <a:xfrm>
              <a:off x="5919788" y="2489200"/>
              <a:ext cx="177800" cy="192088"/>
            </a:xfrm>
            <a:custGeom>
              <a:avLst/>
              <a:gdLst>
                <a:gd name="T0" fmla="*/ 481 w 493"/>
                <a:gd name="T1" fmla="*/ 266 h 535"/>
                <a:gd name="T2" fmla="*/ 481 w 493"/>
                <a:gd name="T3" fmla="*/ 266 h 535"/>
                <a:gd name="T4" fmla="*/ 260 w 493"/>
                <a:gd name="T5" fmla="*/ 9 h 535"/>
                <a:gd name="T6" fmla="*/ 6 w 493"/>
                <a:gd name="T7" fmla="*/ 229 h 535"/>
                <a:gd name="T8" fmla="*/ 62 w 493"/>
                <a:gd name="T9" fmla="*/ 403 h 535"/>
                <a:gd name="T10" fmla="*/ 67 w 493"/>
                <a:gd name="T11" fmla="*/ 411 h 535"/>
                <a:gd name="T12" fmla="*/ 112 w 493"/>
                <a:gd name="T13" fmla="*/ 372 h 535"/>
                <a:gd name="T14" fmla="*/ 106 w 493"/>
                <a:gd name="T15" fmla="*/ 363 h 535"/>
                <a:gd name="T16" fmla="*/ 64 w 493"/>
                <a:gd name="T17" fmla="*/ 235 h 535"/>
                <a:gd name="T18" fmla="*/ 257 w 493"/>
                <a:gd name="T19" fmla="*/ 67 h 535"/>
                <a:gd name="T20" fmla="*/ 380 w 493"/>
                <a:gd name="T21" fmla="*/ 132 h 535"/>
                <a:gd name="T22" fmla="*/ 422 w 493"/>
                <a:gd name="T23" fmla="*/ 260 h 535"/>
                <a:gd name="T24" fmla="*/ 361 w 493"/>
                <a:gd name="T25" fmla="*/ 383 h 535"/>
                <a:gd name="T26" fmla="*/ 271 w 493"/>
                <a:gd name="T27" fmla="*/ 425 h 535"/>
                <a:gd name="T28" fmla="*/ 277 w 493"/>
                <a:gd name="T29" fmla="*/ 416 h 535"/>
                <a:gd name="T30" fmla="*/ 235 w 493"/>
                <a:gd name="T31" fmla="*/ 386 h 535"/>
                <a:gd name="T32" fmla="*/ 171 w 493"/>
                <a:gd name="T33" fmla="*/ 472 h 535"/>
                <a:gd name="T34" fmla="*/ 252 w 493"/>
                <a:gd name="T35" fmla="*/ 534 h 535"/>
                <a:gd name="T36" fmla="*/ 285 w 493"/>
                <a:gd name="T37" fmla="*/ 489 h 535"/>
                <a:gd name="T38" fmla="*/ 277 w 493"/>
                <a:gd name="T39" fmla="*/ 484 h 535"/>
                <a:gd name="T40" fmla="*/ 400 w 493"/>
                <a:gd name="T41" fmla="*/ 428 h 535"/>
                <a:gd name="T42" fmla="*/ 481 w 493"/>
                <a:gd name="T43" fmla="*/ 26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535">
                  <a:moveTo>
                    <a:pt x="481" y="266"/>
                  </a:moveTo>
                  <a:lnTo>
                    <a:pt x="481" y="266"/>
                  </a:lnTo>
                  <a:cubicBezTo>
                    <a:pt x="492" y="134"/>
                    <a:pt x="391" y="20"/>
                    <a:pt x="260" y="9"/>
                  </a:cubicBezTo>
                  <a:cubicBezTo>
                    <a:pt x="129" y="0"/>
                    <a:pt x="14" y="98"/>
                    <a:pt x="6" y="229"/>
                  </a:cubicBezTo>
                  <a:cubicBezTo>
                    <a:pt x="0" y="294"/>
                    <a:pt x="20" y="355"/>
                    <a:pt x="62" y="403"/>
                  </a:cubicBezTo>
                  <a:cubicBezTo>
                    <a:pt x="67" y="411"/>
                    <a:pt x="67" y="411"/>
                    <a:pt x="67" y="411"/>
                  </a:cubicBezTo>
                  <a:cubicBezTo>
                    <a:pt x="112" y="372"/>
                    <a:pt x="112" y="372"/>
                    <a:pt x="112" y="372"/>
                  </a:cubicBezTo>
                  <a:cubicBezTo>
                    <a:pt x="106" y="363"/>
                    <a:pt x="106" y="363"/>
                    <a:pt x="106" y="363"/>
                  </a:cubicBezTo>
                  <a:cubicBezTo>
                    <a:pt x="75" y="327"/>
                    <a:pt x="62" y="282"/>
                    <a:pt x="64" y="235"/>
                  </a:cubicBezTo>
                  <a:cubicBezTo>
                    <a:pt x="73" y="134"/>
                    <a:pt x="157" y="62"/>
                    <a:pt x="257" y="67"/>
                  </a:cubicBezTo>
                  <a:cubicBezTo>
                    <a:pt x="305" y="73"/>
                    <a:pt x="347" y="95"/>
                    <a:pt x="380" y="132"/>
                  </a:cubicBezTo>
                  <a:cubicBezTo>
                    <a:pt x="411" y="168"/>
                    <a:pt x="425" y="213"/>
                    <a:pt x="422" y="260"/>
                  </a:cubicBezTo>
                  <a:cubicBezTo>
                    <a:pt x="419" y="307"/>
                    <a:pt x="397" y="352"/>
                    <a:pt x="361" y="383"/>
                  </a:cubicBezTo>
                  <a:cubicBezTo>
                    <a:pt x="335" y="405"/>
                    <a:pt x="305" y="419"/>
                    <a:pt x="271" y="425"/>
                  </a:cubicBezTo>
                  <a:cubicBezTo>
                    <a:pt x="277" y="416"/>
                    <a:pt x="277" y="416"/>
                    <a:pt x="277" y="416"/>
                  </a:cubicBezTo>
                  <a:cubicBezTo>
                    <a:pt x="235" y="386"/>
                    <a:pt x="235" y="386"/>
                    <a:pt x="235" y="386"/>
                  </a:cubicBezTo>
                  <a:cubicBezTo>
                    <a:pt x="171" y="472"/>
                    <a:pt x="171" y="472"/>
                    <a:pt x="171" y="472"/>
                  </a:cubicBezTo>
                  <a:cubicBezTo>
                    <a:pt x="252" y="534"/>
                    <a:pt x="252" y="534"/>
                    <a:pt x="252" y="534"/>
                  </a:cubicBezTo>
                  <a:cubicBezTo>
                    <a:pt x="285" y="489"/>
                    <a:pt x="285" y="489"/>
                    <a:pt x="285" y="489"/>
                  </a:cubicBezTo>
                  <a:cubicBezTo>
                    <a:pt x="277" y="484"/>
                    <a:pt x="277" y="484"/>
                    <a:pt x="277" y="484"/>
                  </a:cubicBezTo>
                  <a:cubicBezTo>
                    <a:pt x="321" y="478"/>
                    <a:pt x="363" y="458"/>
                    <a:pt x="400" y="428"/>
                  </a:cubicBezTo>
                  <a:cubicBezTo>
                    <a:pt x="447" y="386"/>
                    <a:pt x="478" y="330"/>
                    <a:pt x="481" y="2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183">
              <a:extLst>
                <a:ext uri="{FF2B5EF4-FFF2-40B4-BE49-F238E27FC236}">
                  <a16:creationId xmlns:a16="http://schemas.microsoft.com/office/drawing/2014/main" id="{2B8373B6-1E1A-427F-89C6-6F211AF639AF}"/>
                </a:ext>
              </a:extLst>
            </p:cNvPr>
            <p:cNvSpPr>
              <a:spLocks noChangeArrowheads="1"/>
            </p:cNvSpPr>
            <p:nvPr/>
          </p:nvSpPr>
          <p:spPr bwMode="auto">
            <a:xfrm>
              <a:off x="5878513" y="2454275"/>
              <a:ext cx="26987" cy="25400"/>
            </a:xfrm>
            <a:custGeom>
              <a:avLst/>
              <a:gdLst>
                <a:gd name="T0" fmla="*/ 72 w 73"/>
                <a:gd name="T1" fmla="*/ 0 h 71"/>
                <a:gd name="T2" fmla="*/ 0 w 73"/>
                <a:gd name="T3" fmla="*/ 0 h 71"/>
                <a:gd name="T4" fmla="*/ 0 w 73"/>
                <a:gd name="T5" fmla="*/ 70 h 71"/>
                <a:gd name="T6" fmla="*/ 72 w 73"/>
                <a:gd name="T7" fmla="*/ 70 h 71"/>
                <a:gd name="T8" fmla="*/ 72 w 73"/>
                <a:gd name="T9" fmla="*/ 0 h 71"/>
              </a:gdLst>
              <a:ahLst/>
              <a:cxnLst>
                <a:cxn ang="0">
                  <a:pos x="T0" y="T1"/>
                </a:cxn>
                <a:cxn ang="0">
                  <a:pos x="T2" y="T3"/>
                </a:cxn>
                <a:cxn ang="0">
                  <a:pos x="T4" y="T5"/>
                </a:cxn>
                <a:cxn ang="0">
                  <a:pos x="T6" y="T7"/>
                </a:cxn>
                <a:cxn ang="0">
                  <a:pos x="T8" y="T9"/>
                </a:cxn>
              </a:cxnLst>
              <a:rect l="0" t="0" r="r" b="b"/>
              <a:pathLst>
                <a:path w="73" h="71">
                  <a:moveTo>
                    <a:pt x="72" y="0"/>
                  </a:moveTo>
                  <a:lnTo>
                    <a:pt x="0" y="0"/>
                  </a:lnTo>
                  <a:lnTo>
                    <a:pt x="0" y="70"/>
                  </a:lnTo>
                  <a:lnTo>
                    <a:pt x="72" y="70"/>
                  </a:lnTo>
                  <a:lnTo>
                    <a:pt x="72"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184">
              <a:extLst>
                <a:ext uri="{FF2B5EF4-FFF2-40B4-BE49-F238E27FC236}">
                  <a16:creationId xmlns:a16="http://schemas.microsoft.com/office/drawing/2014/main" id="{5F8CFF59-7863-49E0-B8FD-BCC9C764A03A}"/>
                </a:ext>
              </a:extLst>
            </p:cNvPr>
            <p:cNvSpPr>
              <a:spLocks noChangeArrowheads="1"/>
            </p:cNvSpPr>
            <p:nvPr/>
          </p:nvSpPr>
          <p:spPr bwMode="auto">
            <a:xfrm>
              <a:off x="5929313" y="2454275"/>
              <a:ext cx="25400" cy="25400"/>
            </a:xfrm>
            <a:custGeom>
              <a:avLst/>
              <a:gdLst>
                <a:gd name="T0" fmla="*/ 70 w 71"/>
                <a:gd name="T1" fmla="*/ 70 h 71"/>
                <a:gd name="T2" fmla="*/ 70 w 71"/>
                <a:gd name="T3" fmla="*/ 0 h 71"/>
                <a:gd name="T4" fmla="*/ 0 w 71"/>
                <a:gd name="T5" fmla="*/ 0 h 71"/>
                <a:gd name="T6" fmla="*/ 0 w 71"/>
                <a:gd name="T7" fmla="*/ 70 h 71"/>
                <a:gd name="T8" fmla="*/ 70 w 71"/>
                <a:gd name="T9" fmla="*/ 70 h 71"/>
              </a:gdLst>
              <a:ahLst/>
              <a:cxnLst>
                <a:cxn ang="0">
                  <a:pos x="T0" y="T1"/>
                </a:cxn>
                <a:cxn ang="0">
                  <a:pos x="T2" y="T3"/>
                </a:cxn>
                <a:cxn ang="0">
                  <a:pos x="T4" y="T5"/>
                </a:cxn>
                <a:cxn ang="0">
                  <a:pos x="T6" y="T7"/>
                </a:cxn>
                <a:cxn ang="0">
                  <a:pos x="T8" y="T9"/>
                </a:cxn>
              </a:cxnLst>
              <a:rect l="0" t="0" r="r" b="b"/>
              <a:pathLst>
                <a:path w="71" h="71">
                  <a:moveTo>
                    <a:pt x="70" y="70"/>
                  </a:moveTo>
                  <a:lnTo>
                    <a:pt x="70" y="0"/>
                  </a:lnTo>
                  <a:lnTo>
                    <a:pt x="0" y="0"/>
                  </a:lnTo>
                  <a:lnTo>
                    <a:pt x="0" y="70"/>
                  </a:lnTo>
                  <a:lnTo>
                    <a:pt x="7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185">
              <a:extLst>
                <a:ext uri="{FF2B5EF4-FFF2-40B4-BE49-F238E27FC236}">
                  <a16:creationId xmlns:a16="http://schemas.microsoft.com/office/drawing/2014/main" id="{EE56F33F-7D34-4C33-854F-DC6640E37B04}"/>
                </a:ext>
              </a:extLst>
            </p:cNvPr>
            <p:cNvSpPr>
              <a:spLocks noChangeArrowheads="1"/>
            </p:cNvSpPr>
            <p:nvPr/>
          </p:nvSpPr>
          <p:spPr bwMode="auto">
            <a:xfrm>
              <a:off x="5980113" y="2454275"/>
              <a:ext cx="26987" cy="25400"/>
            </a:xfrm>
            <a:custGeom>
              <a:avLst/>
              <a:gdLst>
                <a:gd name="T0" fmla="*/ 72 w 73"/>
                <a:gd name="T1" fmla="*/ 70 h 71"/>
                <a:gd name="T2" fmla="*/ 72 w 73"/>
                <a:gd name="T3" fmla="*/ 0 h 71"/>
                <a:gd name="T4" fmla="*/ 0 w 73"/>
                <a:gd name="T5" fmla="*/ 0 h 71"/>
                <a:gd name="T6" fmla="*/ 0 w 73"/>
                <a:gd name="T7" fmla="*/ 70 h 71"/>
                <a:gd name="T8" fmla="*/ 72 w 73"/>
                <a:gd name="T9" fmla="*/ 70 h 71"/>
              </a:gdLst>
              <a:ahLst/>
              <a:cxnLst>
                <a:cxn ang="0">
                  <a:pos x="T0" y="T1"/>
                </a:cxn>
                <a:cxn ang="0">
                  <a:pos x="T2" y="T3"/>
                </a:cxn>
                <a:cxn ang="0">
                  <a:pos x="T4" y="T5"/>
                </a:cxn>
                <a:cxn ang="0">
                  <a:pos x="T6" y="T7"/>
                </a:cxn>
                <a:cxn ang="0">
                  <a:pos x="T8" y="T9"/>
                </a:cxn>
              </a:cxnLst>
              <a:rect l="0" t="0" r="r" b="b"/>
              <a:pathLst>
                <a:path w="73" h="71">
                  <a:moveTo>
                    <a:pt x="72" y="70"/>
                  </a:moveTo>
                  <a:lnTo>
                    <a:pt x="72" y="0"/>
                  </a:lnTo>
                  <a:lnTo>
                    <a:pt x="0" y="0"/>
                  </a:lnTo>
                  <a:lnTo>
                    <a:pt x="0" y="70"/>
                  </a:lnTo>
                  <a:lnTo>
                    <a:pt x="72"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 name="Freeform 186">
              <a:extLst>
                <a:ext uri="{FF2B5EF4-FFF2-40B4-BE49-F238E27FC236}">
                  <a16:creationId xmlns:a16="http://schemas.microsoft.com/office/drawing/2014/main" id="{A571FC09-45BF-4DC4-9038-F29CCAED2522}"/>
                </a:ext>
              </a:extLst>
            </p:cNvPr>
            <p:cNvSpPr>
              <a:spLocks noChangeArrowheads="1"/>
            </p:cNvSpPr>
            <p:nvPr/>
          </p:nvSpPr>
          <p:spPr bwMode="auto">
            <a:xfrm>
              <a:off x="5878513" y="2506663"/>
              <a:ext cx="26987" cy="25400"/>
            </a:xfrm>
            <a:custGeom>
              <a:avLst/>
              <a:gdLst>
                <a:gd name="T0" fmla="*/ 0 w 73"/>
                <a:gd name="T1" fmla="*/ 70 h 71"/>
                <a:gd name="T2" fmla="*/ 72 w 73"/>
                <a:gd name="T3" fmla="*/ 70 h 71"/>
                <a:gd name="T4" fmla="*/ 72 w 73"/>
                <a:gd name="T5" fmla="*/ 0 h 71"/>
                <a:gd name="T6" fmla="*/ 0 w 73"/>
                <a:gd name="T7" fmla="*/ 0 h 71"/>
                <a:gd name="T8" fmla="*/ 0 w 73"/>
                <a:gd name="T9" fmla="*/ 70 h 71"/>
              </a:gdLst>
              <a:ahLst/>
              <a:cxnLst>
                <a:cxn ang="0">
                  <a:pos x="T0" y="T1"/>
                </a:cxn>
                <a:cxn ang="0">
                  <a:pos x="T2" y="T3"/>
                </a:cxn>
                <a:cxn ang="0">
                  <a:pos x="T4" y="T5"/>
                </a:cxn>
                <a:cxn ang="0">
                  <a:pos x="T6" y="T7"/>
                </a:cxn>
                <a:cxn ang="0">
                  <a:pos x="T8" y="T9"/>
                </a:cxn>
              </a:cxnLst>
              <a:rect l="0" t="0" r="r" b="b"/>
              <a:pathLst>
                <a:path w="73" h="71">
                  <a:moveTo>
                    <a:pt x="0" y="70"/>
                  </a:moveTo>
                  <a:lnTo>
                    <a:pt x="72" y="70"/>
                  </a:lnTo>
                  <a:lnTo>
                    <a:pt x="72"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 name="Freeform 187">
              <a:extLst>
                <a:ext uri="{FF2B5EF4-FFF2-40B4-BE49-F238E27FC236}">
                  <a16:creationId xmlns:a16="http://schemas.microsoft.com/office/drawing/2014/main" id="{ACC45D29-8005-4685-98D0-5D6CFFF0BAE2}"/>
                </a:ext>
              </a:extLst>
            </p:cNvPr>
            <p:cNvSpPr>
              <a:spLocks noChangeArrowheads="1"/>
            </p:cNvSpPr>
            <p:nvPr/>
          </p:nvSpPr>
          <p:spPr bwMode="auto">
            <a:xfrm>
              <a:off x="5878513" y="2555875"/>
              <a:ext cx="26987" cy="25400"/>
            </a:xfrm>
            <a:custGeom>
              <a:avLst/>
              <a:gdLst>
                <a:gd name="T0" fmla="*/ 0 w 73"/>
                <a:gd name="T1" fmla="*/ 70 h 71"/>
                <a:gd name="T2" fmla="*/ 72 w 73"/>
                <a:gd name="T3" fmla="*/ 70 h 71"/>
                <a:gd name="T4" fmla="*/ 72 w 73"/>
                <a:gd name="T5" fmla="*/ 0 h 71"/>
                <a:gd name="T6" fmla="*/ 0 w 73"/>
                <a:gd name="T7" fmla="*/ 0 h 71"/>
                <a:gd name="T8" fmla="*/ 0 w 73"/>
                <a:gd name="T9" fmla="*/ 70 h 71"/>
              </a:gdLst>
              <a:ahLst/>
              <a:cxnLst>
                <a:cxn ang="0">
                  <a:pos x="T0" y="T1"/>
                </a:cxn>
                <a:cxn ang="0">
                  <a:pos x="T2" y="T3"/>
                </a:cxn>
                <a:cxn ang="0">
                  <a:pos x="T4" y="T5"/>
                </a:cxn>
                <a:cxn ang="0">
                  <a:pos x="T6" y="T7"/>
                </a:cxn>
                <a:cxn ang="0">
                  <a:pos x="T8" y="T9"/>
                </a:cxn>
              </a:cxnLst>
              <a:rect l="0" t="0" r="r" b="b"/>
              <a:pathLst>
                <a:path w="73" h="71">
                  <a:moveTo>
                    <a:pt x="0" y="70"/>
                  </a:moveTo>
                  <a:lnTo>
                    <a:pt x="72" y="70"/>
                  </a:lnTo>
                  <a:lnTo>
                    <a:pt x="72"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 name="Freeform 188">
              <a:extLst>
                <a:ext uri="{FF2B5EF4-FFF2-40B4-BE49-F238E27FC236}">
                  <a16:creationId xmlns:a16="http://schemas.microsoft.com/office/drawing/2014/main" id="{29032CB5-68B0-4951-ACCB-E97D65BF676D}"/>
                </a:ext>
              </a:extLst>
            </p:cNvPr>
            <p:cNvSpPr>
              <a:spLocks noChangeArrowheads="1"/>
            </p:cNvSpPr>
            <p:nvPr/>
          </p:nvSpPr>
          <p:spPr bwMode="auto">
            <a:xfrm>
              <a:off x="5829300" y="2555875"/>
              <a:ext cx="85725" cy="93663"/>
            </a:xfrm>
            <a:custGeom>
              <a:avLst/>
              <a:gdLst>
                <a:gd name="T0" fmla="*/ 0 w 238"/>
                <a:gd name="T1" fmla="*/ 0 h 258"/>
                <a:gd name="T2" fmla="*/ 0 w 238"/>
                <a:gd name="T3" fmla="*/ 0 h 258"/>
                <a:gd name="T4" fmla="*/ 0 w 238"/>
                <a:gd name="T5" fmla="*/ 114 h 258"/>
                <a:gd name="T6" fmla="*/ 139 w 238"/>
                <a:gd name="T7" fmla="*/ 257 h 258"/>
                <a:gd name="T8" fmla="*/ 237 w 238"/>
                <a:gd name="T9" fmla="*/ 257 h 258"/>
                <a:gd name="T10" fmla="*/ 237 w 238"/>
                <a:gd name="T11" fmla="*/ 184 h 258"/>
                <a:gd name="T12" fmla="*/ 139 w 238"/>
                <a:gd name="T13" fmla="*/ 184 h 258"/>
                <a:gd name="T14" fmla="*/ 69 w 238"/>
                <a:gd name="T15" fmla="*/ 114 h 258"/>
                <a:gd name="T16" fmla="*/ 69 w 238"/>
                <a:gd name="T17" fmla="*/ 0 h 258"/>
                <a:gd name="T18" fmla="*/ 0 w 238"/>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58">
                  <a:moveTo>
                    <a:pt x="0" y="0"/>
                  </a:moveTo>
                  <a:lnTo>
                    <a:pt x="0" y="0"/>
                  </a:lnTo>
                  <a:cubicBezTo>
                    <a:pt x="0" y="114"/>
                    <a:pt x="0" y="114"/>
                    <a:pt x="0" y="114"/>
                  </a:cubicBezTo>
                  <a:cubicBezTo>
                    <a:pt x="0" y="192"/>
                    <a:pt x="61" y="257"/>
                    <a:pt x="139" y="257"/>
                  </a:cubicBezTo>
                  <a:cubicBezTo>
                    <a:pt x="237" y="257"/>
                    <a:pt x="237" y="257"/>
                    <a:pt x="237" y="257"/>
                  </a:cubicBezTo>
                  <a:cubicBezTo>
                    <a:pt x="237" y="184"/>
                    <a:pt x="237" y="184"/>
                    <a:pt x="237" y="184"/>
                  </a:cubicBezTo>
                  <a:cubicBezTo>
                    <a:pt x="139" y="184"/>
                    <a:pt x="139" y="184"/>
                    <a:pt x="139" y="184"/>
                  </a:cubicBezTo>
                  <a:cubicBezTo>
                    <a:pt x="100" y="184"/>
                    <a:pt x="69" y="153"/>
                    <a:pt x="69" y="114"/>
                  </a:cubicBezTo>
                  <a:cubicBezTo>
                    <a:pt x="69" y="0"/>
                    <a:pt x="69" y="0"/>
                    <a:pt x="6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 name="Freeform 189">
              <a:extLst>
                <a:ext uri="{FF2B5EF4-FFF2-40B4-BE49-F238E27FC236}">
                  <a16:creationId xmlns:a16="http://schemas.microsoft.com/office/drawing/2014/main" id="{015933DA-2508-4534-BF68-BE025B5D0E8E}"/>
                </a:ext>
              </a:extLst>
            </p:cNvPr>
            <p:cNvSpPr>
              <a:spLocks noChangeArrowheads="1"/>
            </p:cNvSpPr>
            <p:nvPr/>
          </p:nvSpPr>
          <p:spPr bwMode="auto">
            <a:xfrm>
              <a:off x="5827713" y="2413000"/>
              <a:ext cx="254000" cy="117475"/>
            </a:xfrm>
            <a:custGeom>
              <a:avLst/>
              <a:gdLst>
                <a:gd name="T0" fmla="*/ 631 w 705"/>
                <a:gd name="T1" fmla="*/ 142 h 325"/>
                <a:gd name="T2" fmla="*/ 631 w 705"/>
                <a:gd name="T3" fmla="*/ 142 h 325"/>
                <a:gd name="T4" fmla="*/ 631 w 705"/>
                <a:gd name="T5" fmla="*/ 151 h 325"/>
                <a:gd name="T6" fmla="*/ 704 w 705"/>
                <a:gd name="T7" fmla="*/ 151 h 325"/>
                <a:gd name="T8" fmla="*/ 704 w 705"/>
                <a:gd name="T9" fmla="*/ 142 h 325"/>
                <a:gd name="T10" fmla="*/ 561 w 705"/>
                <a:gd name="T11" fmla="*/ 0 h 325"/>
                <a:gd name="T12" fmla="*/ 142 w 705"/>
                <a:gd name="T13" fmla="*/ 0 h 325"/>
                <a:gd name="T14" fmla="*/ 0 w 705"/>
                <a:gd name="T15" fmla="*/ 142 h 325"/>
                <a:gd name="T16" fmla="*/ 0 w 705"/>
                <a:gd name="T17" fmla="*/ 324 h 325"/>
                <a:gd name="T18" fmla="*/ 72 w 705"/>
                <a:gd name="T19" fmla="*/ 324 h 325"/>
                <a:gd name="T20" fmla="*/ 72 w 705"/>
                <a:gd name="T21" fmla="*/ 142 h 325"/>
                <a:gd name="T22" fmla="*/ 142 w 705"/>
                <a:gd name="T23" fmla="*/ 72 h 325"/>
                <a:gd name="T24" fmla="*/ 561 w 705"/>
                <a:gd name="T25" fmla="*/ 72 h 325"/>
                <a:gd name="T26" fmla="*/ 631 w 705"/>
                <a:gd name="T27" fmla="*/ 14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5" h="325">
                  <a:moveTo>
                    <a:pt x="631" y="142"/>
                  </a:moveTo>
                  <a:lnTo>
                    <a:pt x="631" y="142"/>
                  </a:lnTo>
                  <a:cubicBezTo>
                    <a:pt x="631" y="151"/>
                    <a:pt x="631" y="151"/>
                    <a:pt x="631" y="151"/>
                  </a:cubicBezTo>
                  <a:cubicBezTo>
                    <a:pt x="704" y="151"/>
                    <a:pt x="704" y="151"/>
                    <a:pt x="704" y="151"/>
                  </a:cubicBezTo>
                  <a:cubicBezTo>
                    <a:pt x="704" y="142"/>
                    <a:pt x="704" y="142"/>
                    <a:pt x="704" y="142"/>
                  </a:cubicBezTo>
                  <a:cubicBezTo>
                    <a:pt x="704" y="64"/>
                    <a:pt x="640" y="0"/>
                    <a:pt x="561" y="0"/>
                  </a:cubicBezTo>
                  <a:cubicBezTo>
                    <a:pt x="142" y="0"/>
                    <a:pt x="142" y="0"/>
                    <a:pt x="142" y="0"/>
                  </a:cubicBezTo>
                  <a:cubicBezTo>
                    <a:pt x="64" y="0"/>
                    <a:pt x="0" y="64"/>
                    <a:pt x="0" y="142"/>
                  </a:cubicBezTo>
                  <a:cubicBezTo>
                    <a:pt x="0" y="324"/>
                    <a:pt x="0" y="324"/>
                    <a:pt x="0" y="324"/>
                  </a:cubicBezTo>
                  <a:cubicBezTo>
                    <a:pt x="72" y="324"/>
                    <a:pt x="72" y="324"/>
                    <a:pt x="72" y="324"/>
                  </a:cubicBezTo>
                  <a:cubicBezTo>
                    <a:pt x="72" y="142"/>
                    <a:pt x="72" y="142"/>
                    <a:pt x="72" y="142"/>
                  </a:cubicBezTo>
                  <a:cubicBezTo>
                    <a:pt x="72" y="103"/>
                    <a:pt x="103" y="72"/>
                    <a:pt x="142" y="72"/>
                  </a:cubicBezTo>
                  <a:cubicBezTo>
                    <a:pt x="561" y="72"/>
                    <a:pt x="561" y="72"/>
                    <a:pt x="561" y="72"/>
                  </a:cubicBezTo>
                  <a:cubicBezTo>
                    <a:pt x="601" y="72"/>
                    <a:pt x="631" y="103"/>
                    <a:pt x="631" y="14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190">
              <a:extLst>
                <a:ext uri="{FF2B5EF4-FFF2-40B4-BE49-F238E27FC236}">
                  <a16:creationId xmlns:a16="http://schemas.microsoft.com/office/drawing/2014/main" id="{78BE4ECE-848B-4EA6-9A65-5CC5F81CC453}"/>
                </a:ext>
              </a:extLst>
            </p:cNvPr>
            <p:cNvSpPr>
              <a:spLocks noChangeArrowheads="1"/>
            </p:cNvSpPr>
            <p:nvPr/>
          </p:nvSpPr>
          <p:spPr bwMode="auto">
            <a:xfrm>
              <a:off x="5981700" y="2544763"/>
              <a:ext cx="46038" cy="71437"/>
            </a:xfrm>
            <a:custGeom>
              <a:avLst/>
              <a:gdLst>
                <a:gd name="T0" fmla="*/ 128 w 129"/>
                <a:gd name="T1" fmla="*/ 0 h 199"/>
                <a:gd name="T2" fmla="*/ 58 w 129"/>
                <a:gd name="T3" fmla="*/ 0 h 199"/>
                <a:gd name="T4" fmla="*/ 58 w 129"/>
                <a:gd name="T5" fmla="*/ 86 h 199"/>
                <a:gd name="T6" fmla="*/ 0 w 129"/>
                <a:gd name="T7" fmla="*/ 150 h 199"/>
                <a:gd name="T8" fmla="*/ 50 w 129"/>
                <a:gd name="T9" fmla="*/ 198 h 199"/>
                <a:gd name="T10" fmla="*/ 128 w 129"/>
                <a:gd name="T11" fmla="*/ 111 h 199"/>
                <a:gd name="T12" fmla="*/ 128 w 129"/>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29" h="199">
                  <a:moveTo>
                    <a:pt x="128" y="0"/>
                  </a:moveTo>
                  <a:lnTo>
                    <a:pt x="58" y="0"/>
                  </a:lnTo>
                  <a:lnTo>
                    <a:pt x="58" y="86"/>
                  </a:lnTo>
                  <a:lnTo>
                    <a:pt x="0" y="150"/>
                  </a:lnTo>
                  <a:lnTo>
                    <a:pt x="50" y="198"/>
                  </a:lnTo>
                  <a:lnTo>
                    <a:pt x="128" y="111"/>
                  </a:lnTo>
                  <a:lnTo>
                    <a:pt x="1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7" name="Group 44">
            <a:extLst>
              <a:ext uri="{FF2B5EF4-FFF2-40B4-BE49-F238E27FC236}">
                <a16:creationId xmlns:a16="http://schemas.microsoft.com/office/drawing/2014/main" id="{51DBD0DD-E7F3-40CE-A50D-02166BB9A708}"/>
              </a:ext>
            </a:extLst>
          </p:cNvPr>
          <p:cNvGrpSpPr/>
          <p:nvPr/>
        </p:nvGrpSpPr>
        <p:grpSpPr>
          <a:xfrm>
            <a:off x="5150587" y="2956919"/>
            <a:ext cx="292608" cy="292608"/>
            <a:chOff x="2525713" y="6831013"/>
            <a:chExt cx="303212" cy="303212"/>
          </a:xfrm>
          <a:solidFill>
            <a:schemeClr val="accent1"/>
          </a:solidFill>
        </p:grpSpPr>
        <p:sp>
          <p:nvSpPr>
            <p:cNvPr id="38" name="Freeform 422">
              <a:extLst>
                <a:ext uri="{FF2B5EF4-FFF2-40B4-BE49-F238E27FC236}">
                  <a16:creationId xmlns:a16="http://schemas.microsoft.com/office/drawing/2014/main" id="{F6EADE2B-0F79-4E6A-A146-8E9F534B312F}"/>
                </a:ext>
              </a:extLst>
            </p:cNvPr>
            <p:cNvSpPr>
              <a:spLocks noChangeArrowheads="1"/>
            </p:cNvSpPr>
            <p:nvPr/>
          </p:nvSpPr>
          <p:spPr bwMode="auto">
            <a:xfrm>
              <a:off x="2525713" y="6831013"/>
              <a:ext cx="303212" cy="303212"/>
            </a:xfrm>
            <a:custGeom>
              <a:avLst/>
              <a:gdLst>
                <a:gd name="T0" fmla="*/ 422 w 842"/>
                <a:gd name="T1" fmla="*/ 0 h 842"/>
                <a:gd name="T2" fmla="*/ 422 w 842"/>
                <a:gd name="T3" fmla="*/ 0 h 842"/>
                <a:gd name="T4" fmla="*/ 0 w 842"/>
                <a:gd name="T5" fmla="*/ 419 h 842"/>
                <a:gd name="T6" fmla="*/ 123 w 842"/>
                <a:gd name="T7" fmla="*/ 718 h 842"/>
                <a:gd name="T8" fmla="*/ 174 w 842"/>
                <a:gd name="T9" fmla="*/ 668 h 842"/>
                <a:gd name="T10" fmla="*/ 70 w 842"/>
                <a:gd name="T11" fmla="*/ 419 h 842"/>
                <a:gd name="T12" fmla="*/ 422 w 842"/>
                <a:gd name="T13" fmla="*/ 70 h 842"/>
                <a:gd name="T14" fmla="*/ 772 w 842"/>
                <a:gd name="T15" fmla="*/ 419 h 842"/>
                <a:gd name="T16" fmla="*/ 422 w 842"/>
                <a:gd name="T17" fmla="*/ 771 h 842"/>
                <a:gd name="T18" fmla="*/ 422 w 842"/>
                <a:gd name="T19" fmla="*/ 841 h 842"/>
                <a:gd name="T20" fmla="*/ 841 w 842"/>
                <a:gd name="T21" fmla="*/ 419 h 842"/>
                <a:gd name="T22" fmla="*/ 422 w 842"/>
                <a:gd name="T23"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2" h="842">
                  <a:moveTo>
                    <a:pt x="422" y="0"/>
                  </a:moveTo>
                  <a:lnTo>
                    <a:pt x="422" y="0"/>
                  </a:lnTo>
                  <a:cubicBezTo>
                    <a:pt x="190" y="0"/>
                    <a:pt x="0" y="187"/>
                    <a:pt x="0" y="419"/>
                  </a:cubicBezTo>
                  <a:cubicBezTo>
                    <a:pt x="0" y="534"/>
                    <a:pt x="45" y="637"/>
                    <a:pt x="123" y="718"/>
                  </a:cubicBezTo>
                  <a:cubicBezTo>
                    <a:pt x="174" y="668"/>
                    <a:pt x="174" y="668"/>
                    <a:pt x="174" y="668"/>
                  </a:cubicBezTo>
                  <a:cubicBezTo>
                    <a:pt x="107" y="601"/>
                    <a:pt x="70" y="514"/>
                    <a:pt x="70" y="419"/>
                  </a:cubicBezTo>
                  <a:cubicBezTo>
                    <a:pt x="70" y="226"/>
                    <a:pt x="230" y="70"/>
                    <a:pt x="422" y="70"/>
                  </a:cubicBezTo>
                  <a:cubicBezTo>
                    <a:pt x="615" y="70"/>
                    <a:pt x="772" y="226"/>
                    <a:pt x="772" y="419"/>
                  </a:cubicBezTo>
                  <a:cubicBezTo>
                    <a:pt x="772" y="615"/>
                    <a:pt x="615" y="771"/>
                    <a:pt x="422" y="771"/>
                  </a:cubicBezTo>
                  <a:cubicBezTo>
                    <a:pt x="422" y="841"/>
                    <a:pt x="422" y="841"/>
                    <a:pt x="422" y="841"/>
                  </a:cubicBezTo>
                  <a:cubicBezTo>
                    <a:pt x="654" y="841"/>
                    <a:pt x="841" y="651"/>
                    <a:pt x="841" y="419"/>
                  </a:cubicBezTo>
                  <a:cubicBezTo>
                    <a:pt x="841" y="187"/>
                    <a:pt x="654" y="0"/>
                    <a:pt x="4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 name="Freeform 423">
              <a:extLst>
                <a:ext uri="{FF2B5EF4-FFF2-40B4-BE49-F238E27FC236}">
                  <a16:creationId xmlns:a16="http://schemas.microsoft.com/office/drawing/2014/main" id="{2963FC5F-6038-4764-A370-905259268C04}"/>
                </a:ext>
              </a:extLst>
            </p:cNvPr>
            <p:cNvSpPr>
              <a:spLocks noChangeArrowheads="1"/>
            </p:cNvSpPr>
            <p:nvPr/>
          </p:nvSpPr>
          <p:spPr bwMode="auto">
            <a:xfrm>
              <a:off x="2632075" y="6875463"/>
              <a:ext cx="87313" cy="107950"/>
            </a:xfrm>
            <a:custGeom>
              <a:avLst/>
              <a:gdLst>
                <a:gd name="T0" fmla="*/ 0 w 244"/>
                <a:gd name="T1" fmla="*/ 120 h 300"/>
                <a:gd name="T2" fmla="*/ 51 w 244"/>
                <a:gd name="T3" fmla="*/ 170 h 300"/>
                <a:gd name="T4" fmla="*/ 87 w 244"/>
                <a:gd name="T5" fmla="*/ 134 h 300"/>
                <a:gd name="T6" fmla="*/ 87 w 244"/>
                <a:gd name="T7" fmla="*/ 299 h 300"/>
                <a:gd name="T8" fmla="*/ 157 w 244"/>
                <a:gd name="T9" fmla="*/ 299 h 300"/>
                <a:gd name="T10" fmla="*/ 157 w 244"/>
                <a:gd name="T11" fmla="*/ 134 h 300"/>
                <a:gd name="T12" fmla="*/ 193 w 244"/>
                <a:gd name="T13" fmla="*/ 170 h 300"/>
                <a:gd name="T14" fmla="*/ 243 w 244"/>
                <a:gd name="T15" fmla="*/ 120 h 300"/>
                <a:gd name="T16" fmla="*/ 123 w 244"/>
                <a:gd name="T17" fmla="*/ 0 h 300"/>
                <a:gd name="T18" fmla="*/ 0 w 244"/>
                <a:gd name="T19" fmla="*/ 12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300">
                  <a:moveTo>
                    <a:pt x="0" y="120"/>
                  </a:moveTo>
                  <a:lnTo>
                    <a:pt x="51" y="170"/>
                  </a:lnTo>
                  <a:lnTo>
                    <a:pt x="87" y="134"/>
                  </a:lnTo>
                  <a:lnTo>
                    <a:pt x="87" y="299"/>
                  </a:lnTo>
                  <a:lnTo>
                    <a:pt x="157" y="299"/>
                  </a:lnTo>
                  <a:lnTo>
                    <a:pt x="157" y="134"/>
                  </a:lnTo>
                  <a:lnTo>
                    <a:pt x="193" y="170"/>
                  </a:lnTo>
                  <a:lnTo>
                    <a:pt x="243" y="120"/>
                  </a:lnTo>
                  <a:lnTo>
                    <a:pt x="123" y="0"/>
                  </a:lnTo>
                  <a:lnTo>
                    <a:pt x="0" y="1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 name="Freeform 424">
              <a:extLst>
                <a:ext uri="{FF2B5EF4-FFF2-40B4-BE49-F238E27FC236}">
                  <a16:creationId xmlns:a16="http://schemas.microsoft.com/office/drawing/2014/main" id="{50A45A45-23AB-4FE6-8F3C-34C0A31E7ADE}"/>
                </a:ext>
              </a:extLst>
            </p:cNvPr>
            <p:cNvSpPr>
              <a:spLocks noChangeArrowheads="1"/>
            </p:cNvSpPr>
            <p:nvPr/>
          </p:nvSpPr>
          <p:spPr bwMode="auto">
            <a:xfrm>
              <a:off x="2605088" y="7050088"/>
              <a:ext cx="82550" cy="82550"/>
            </a:xfrm>
            <a:custGeom>
              <a:avLst/>
              <a:gdLst>
                <a:gd name="T0" fmla="*/ 50 w 228"/>
                <a:gd name="T1" fmla="*/ 227 h 228"/>
                <a:gd name="T2" fmla="*/ 227 w 228"/>
                <a:gd name="T3" fmla="*/ 50 h 228"/>
                <a:gd name="T4" fmla="*/ 176 w 228"/>
                <a:gd name="T5" fmla="*/ 0 h 228"/>
                <a:gd name="T6" fmla="*/ 0 w 228"/>
                <a:gd name="T7" fmla="*/ 176 h 228"/>
                <a:gd name="T8" fmla="*/ 50 w 228"/>
                <a:gd name="T9" fmla="*/ 227 h 228"/>
              </a:gdLst>
              <a:ahLst/>
              <a:cxnLst>
                <a:cxn ang="0">
                  <a:pos x="T0" y="T1"/>
                </a:cxn>
                <a:cxn ang="0">
                  <a:pos x="T2" y="T3"/>
                </a:cxn>
                <a:cxn ang="0">
                  <a:pos x="T4" y="T5"/>
                </a:cxn>
                <a:cxn ang="0">
                  <a:pos x="T6" y="T7"/>
                </a:cxn>
                <a:cxn ang="0">
                  <a:pos x="T8" y="T9"/>
                </a:cxn>
              </a:cxnLst>
              <a:rect l="0" t="0" r="r" b="b"/>
              <a:pathLst>
                <a:path w="228" h="228">
                  <a:moveTo>
                    <a:pt x="50" y="227"/>
                  </a:moveTo>
                  <a:lnTo>
                    <a:pt x="227" y="50"/>
                  </a:lnTo>
                  <a:lnTo>
                    <a:pt x="176" y="0"/>
                  </a:lnTo>
                  <a:lnTo>
                    <a:pt x="0" y="176"/>
                  </a:lnTo>
                  <a:lnTo>
                    <a:pt x="50" y="2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 name="Freeform 425">
              <a:extLst>
                <a:ext uri="{FF2B5EF4-FFF2-40B4-BE49-F238E27FC236}">
                  <a16:creationId xmlns:a16="http://schemas.microsoft.com/office/drawing/2014/main" id="{502FE41F-C51C-473F-BF06-F4ECA0200E0C}"/>
                </a:ext>
              </a:extLst>
            </p:cNvPr>
            <p:cNvSpPr>
              <a:spLocks noChangeArrowheads="1"/>
            </p:cNvSpPr>
            <p:nvPr/>
          </p:nvSpPr>
          <p:spPr bwMode="auto">
            <a:xfrm>
              <a:off x="2692400" y="6958013"/>
              <a:ext cx="85725" cy="85725"/>
            </a:xfrm>
            <a:custGeom>
              <a:avLst/>
              <a:gdLst>
                <a:gd name="T0" fmla="*/ 235 w 236"/>
                <a:gd name="T1" fmla="*/ 176 h 236"/>
                <a:gd name="T2" fmla="*/ 235 w 236"/>
                <a:gd name="T3" fmla="*/ 0 h 236"/>
                <a:gd name="T4" fmla="*/ 59 w 236"/>
                <a:gd name="T5" fmla="*/ 0 h 236"/>
                <a:gd name="T6" fmla="*/ 59 w 236"/>
                <a:gd name="T7" fmla="*/ 70 h 236"/>
                <a:gd name="T8" fmla="*/ 115 w 236"/>
                <a:gd name="T9" fmla="*/ 70 h 236"/>
                <a:gd name="T10" fmla="*/ 0 w 236"/>
                <a:gd name="T11" fmla="*/ 184 h 236"/>
                <a:gd name="T12" fmla="*/ 50 w 236"/>
                <a:gd name="T13" fmla="*/ 235 h 236"/>
                <a:gd name="T14" fmla="*/ 165 w 236"/>
                <a:gd name="T15" fmla="*/ 120 h 236"/>
                <a:gd name="T16" fmla="*/ 165 w 236"/>
                <a:gd name="T17" fmla="*/ 176 h 236"/>
                <a:gd name="T18" fmla="*/ 235 w 236"/>
                <a:gd name="T19" fmla="*/ 17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6">
                  <a:moveTo>
                    <a:pt x="235" y="176"/>
                  </a:moveTo>
                  <a:lnTo>
                    <a:pt x="235" y="0"/>
                  </a:lnTo>
                  <a:lnTo>
                    <a:pt x="59" y="0"/>
                  </a:lnTo>
                  <a:lnTo>
                    <a:pt x="59" y="70"/>
                  </a:lnTo>
                  <a:lnTo>
                    <a:pt x="115" y="70"/>
                  </a:lnTo>
                  <a:lnTo>
                    <a:pt x="0" y="184"/>
                  </a:lnTo>
                  <a:lnTo>
                    <a:pt x="50" y="235"/>
                  </a:lnTo>
                  <a:lnTo>
                    <a:pt x="165" y="120"/>
                  </a:lnTo>
                  <a:lnTo>
                    <a:pt x="165" y="176"/>
                  </a:lnTo>
                  <a:lnTo>
                    <a:pt x="235"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2" name="Freeform 426">
              <a:extLst>
                <a:ext uri="{FF2B5EF4-FFF2-40B4-BE49-F238E27FC236}">
                  <a16:creationId xmlns:a16="http://schemas.microsoft.com/office/drawing/2014/main" id="{89A1981B-4607-4248-BFE1-68139A01F762}"/>
                </a:ext>
              </a:extLst>
            </p:cNvPr>
            <p:cNvSpPr>
              <a:spLocks noChangeArrowheads="1"/>
            </p:cNvSpPr>
            <p:nvPr/>
          </p:nvSpPr>
          <p:spPr bwMode="auto">
            <a:xfrm>
              <a:off x="2574925" y="6958013"/>
              <a:ext cx="85725" cy="85725"/>
            </a:xfrm>
            <a:custGeom>
              <a:avLst/>
              <a:gdLst>
                <a:gd name="T0" fmla="*/ 0 w 239"/>
                <a:gd name="T1" fmla="*/ 176 h 236"/>
                <a:gd name="T2" fmla="*/ 73 w 239"/>
                <a:gd name="T3" fmla="*/ 176 h 236"/>
                <a:gd name="T4" fmla="*/ 73 w 239"/>
                <a:gd name="T5" fmla="*/ 120 h 236"/>
                <a:gd name="T6" fmla="*/ 187 w 239"/>
                <a:gd name="T7" fmla="*/ 235 h 236"/>
                <a:gd name="T8" fmla="*/ 238 w 239"/>
                <a:gd name="T9" fmla="*/ 184 h 236"/>
                <a:gd name="T10" fmla="*/ 120 w 239"/>
                <a:gd name="T11" fmla="*/ 70 h 236"/>
                <a:gd name="T12" fmla="*/ 176 w 239"/>
                <a:gd name="T13" fmla="*/ 70 h 236"/>
                <a:gd name="T14" fmla="*/ 176 w 239"/>
                <a:gd name="T15" fmla="*/ 0 h 236"/>
                <a:gd name="T16" fmla="*/ 0 w 239"/>
                <a:gd name="T17" fmla="*/ 0 h 236"/>
                <a:gd name="T18" fmla="*/ 0 w 239"/>
                <a:gd name="T19" fmla="*/ 17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36">
                  <a:moveTo>
                    <a:pt x="0" y="176"/>
                  </a:moveTo>
                  <a:lnTo>
                    <a:pt x="73" y="176"/>
                  </a:lnTo>
                  <a:lnTo>
                    <a:pt x="73" y="120"/>
                  </a:lnTo>
                  <a:lnTo>
                    <a:pt x="187" y="235"/>
                  </a:lnTo>
                  <a:lnTo>
                    <a:pt x="238" y="184"/>
                  </a:lnTo>
                  <a:lnTo>
                    <a:pt x="120" y="70"/>
                  </a:lnTo>
                  <a:lnTo>
                    <a:pt x="176" y="70"/>
                  </a:lnTo>
                  <a:lnTo>
                    <a:pt x="176" y="0"/>
                  </a:lnTo>
                  <a:lnTo>
                    <a:pt x="0" y="0"/>
                  </a:lnTo>
                  <a:lnTo>
                    <a:pt x="0"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7" name="Rectangle 5">
            <a:extLst>
              <a:ext uri="{FF2B5EF4-FFF2-40B4-BE49-F238E27FC236}">
                <a16:creationId xmlns:a16="http://schemas.microsoft.com/office/drawing/2014/main" id="{38445725-1CB1-4633-B184-EC64C70E2B2F}"/>
              </a:ext>
            </a:extLst>
          </p:cNvPr>
          <p:cNvSpPr/>
          <p:nvPr/>
        </p:nvSpPr>
        <p:spPr>
          <a:xfrm>
            <a:off x="1032605" y="1587973"/>
            <a:ext cx="483265" cy="13677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en-US" sz="1200">
              <a:solidFill>
                <a:schemeClr val="tx1"/>
              </a:solidFill>
            </a:endParaRPr>
          </a:p>
        </p:txBody>
      </p:sp>
      <p:sp>
        <p:nvSpPr>
          <p:cNvPr id="52" name="Rectangle 14">
            <a:extLst>
              <a:ext uri="{FF2B5EF4-FFF2-40B4-BE49-F238E27FC236}">
                <a16:creationId xmlns:a16="http://schemas.microsoft.com/office/drawing/2014/main" id="{0550D89B-B22B-421A-A6EB-7975EE06551E}"/>
              </a:ext>
            </a:extLst>
          </p:cNvPr>
          <p:cNvSpPr/>
          <p:nvPr/>
        </p:nvSpPr>
        <p:spPr>
          <a:xfrm>
            <a:off x="1032605" y="3485093"/>
            <a:ext cx="483265" cy="13677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en-US" sz="1200">
              <a:solidFill>
                <a:schemeClr val="tx1"/>
              </a:solidFill>
            </a:endParaRPr>
          </a:p>
        </p:txBody>
      </p:sp>
    </p:spTree>
    <p:extLst>
      <p:ext uri="{BB962C8B-B14F-4D97-AF65-F5344CB8AC3E}">
        <p14:creationId xmlns:p14="http://schemas.microsoft.com/office/powerpoint/2010/main" val="33904174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785DF-A898-417E-81AE-0437FD5EF0A5}"/>
              </a:ext>
            </a:extLst>
          </p:cNvPr>
          <p:cNvSpPr>
            <a:spLocks noGrp="1"/>
          </p:cNvSpPr>
          <p:nvPr>
            <p:ph type="title"/>
          </p:nvPr>
        </p:nvSpPr>
        <p:spPr/>
        <p:txBody>
          <a:bodyPr/>
          <a:lstStyle/>
          <a:p>
            <a:r>
              <a:rPr lang="de-DE"/>
              <a:t>Wie möchten Ihre Mitarbeiter bezahlt werden?</a:t>
            </a:r>
          </a:p>
        </p:txBody>
      </p:sp>
      <p:sp>
        <p:nvSpPr>
          <p:cNvPr id="4" name="Foliennummernplatzhalter 3">
            <a:extLst>
              <a:ext uri="{FF2B5EF4-FFF2-40B4-BE49-F238E27FC236}">
                <a16:creationId xmlns:a16="http://schemas.microsoft.com/office/drawing/2014/main" id="{3D017621-333D-43AF-A294-E58191866046}"/>
              </a:ext>
            </a:extLst>
          </p:cNvPr>
          <p:cNvSpPr>
            <a:spLocks noGrp="1"/>
          </p:cNvSpPr>
          <p:nvPr>
            <p:ph type="sldNum" sz="quarter" idx="14"/>
          </p:nvPr>
        </p:nvSpPr>
        <p:spPr/>
        <p:txBody>
          <a:bodyPr/>
          <a:lstStyle/>
          <a:p>
            <a:fld id="{0C691DA3-4ABE-49F3-91E6-D9975CC9DD5F}" type="slidenum">
              <a:rPr lang="en-US" smtClean="0"/>
              <a:pPr/>
              <a:t>3</a:t>
            </a:fld>
            <a:endParaRPr lang="en-US"/>
          </a:p>
        </p:txBody>
      </p:sp>
      <p:sp>
        <p:nvSpPr>
          <p:cNvPr id="3" name="Inhaltsplatzhalter 2">
            <a:extLst>
              <a:ext uri="{FF2B5EF4-FFF2-40B4-BE49-F238E27FC236}">
                <a16:creationId xmlns:a16="http://schemas.microsoft.com/office/drawing/2014/main" id="{BCD7E200-E476-4502-96C7-4A63ECF358C0}"/>
              </a:ext>
            </a:extLst>
          </p:cNvPr>
          <p:cNvSpPr>
            <a:spLocks noGrp="1"/>
          </p:cNvSpPr>
          <p:nvPr>
            <p:ph sz="quarter" idx="16"/>
          </p:nvPr>
        </p:nvSpPr>
        <p:spPr>
          <a:xfrm>
            <a:off x="384047" y="1861136"/>
            <a:ext cx="2103120" cy="2147178"/>
          </a:xfrm>
        </p:spPr>
        <p:txBody>
          <a:bodyPr/>
          <a:lstStyle/>
          <a:p>
            <a:pPr algn="ctr"/>
            <a:r>
              <a:rPr lang="de-DE" sz="2400">
                <a:solidFill>
                  <a:schemeClr val="accent1"/>
                </a:solidFill>
              </a:rPr>
              <a:t>71% </a:t>
            </a:r>
          </a:p>
          <a:p>
            <a:pPr algn="ctr"/>
            <a:r>
              <a:rPr lang="de-DE"/>
              <a:t>der Arbeitnehmer gehen davon aus, dass ihre Arbeitgeber – oder Arbeitgeber generell – in den nächsten zehn Jahren bisher noch nicht dagewesene Bezahlungsmethoden anbieten werden.</a:t>
            </a:r>
          </a:p>
          <a:p>
            <a:endParaRPr lang="de-DE"/>
          </a:p>
          <a:p>
            <a:endParaRPr lang="de-DE"/>
          </a:p>
        </p:txBody>
      </p:sp>
      <p:sp>
        <p:nvSpPr>
          <p:cNvPr id="6" name="Inhaltsplatzhalter 5">
            <a:extLst>
              <a:ext uri="{FF2B5EF4-FFF2-40B4-BE49-F238E27FC236}">
                <a16:creationId xmlns:a16="http://schemas.microsoft.com/office/drawing/2014/main" id="{CB3ED193-8B77-46E8-AAD0-1F1665038543}"/>
              </a:ext>
            </a:extLst>
          </p:cNvPr>
          <p:cNvSpPr>
            <a:spLocks noGrp="1"/>
          </p:cNvSpPr>
          <p:nvPr>
            <p:ph sz="quarter" idx="17"/>
          </p:nvPr>
        </p:nvSpPr>
        <p:spPr>
          <a:xfrm>
            <a:off x="3081527" y="1861136"/>
            <a:ext cx="2103120" cy="1872858"/>
          </a:xfrm>
        </p:spPr>
        <p:txBody>
          <a:bodyPr/>
          <a:lstStyle/>
          <a:p>
            <a:pPr algn="ctr" defTabSz="914400"/>
            <a:r>
              <a:rPr lang="en-GB" sz="2400">
                <a:solidFill>
                  <a:schemeClr val="accent1"/>
                </a:solidFill>
                <a:ea typeface="Taub Sans" pitchFamily="2" charset="0"/>
              </a:rPr>
              <a:t>58 % </a:t>
            </a:r>
          </a:p>
          <a:p>
            <a:pPr algn="ctr"/>
            <a:r>
              <a:rPr lang="en-GB">
                <a:solidFill>
                  <a:srgbClr val="202020"/>
                </a:solidFill>
                <a:latin typeface="Taub Sans" pitchFamily="2" charset="0"/>
                <a:ea typeface="Taub Sans" pitchFamily="2" charset="0"/>
              </a:rPr>
              <a:t>der </a:t>
            </a:r>
            <a:r>
              <a:rPr lang="en-GB" err="1">
                <a:solidFill>
                  <a:srgbClr val="202020"/>
                </a:solidFill>
                <a:latin typeface="Taub Sans" pitchFamily="2" charset="0"/>
                <a:ea typeface="Taub Sans" pitchFamily="2" charset="0"/>
              </a:rPr>
              <a:t>europäischen</a:t>
            </a:r>
            <a:r>
              <a:rPr lang="en-GB">
                <a:solidFill>
                  <a:srgbClr val="202020"/>
                </a:solidFill>
                <a:latin typeface="Taub Sans" pitchFamily="2" charset="0"/>
                <a:ea typeface="Taub Sans" pitchFamily="2" charset="0"/>
              </a:rPr>
              <a:t> </a:t>
            </a:r>
            <a:r>
              <a:rPr lang="en-GB" err="1">
                <a:solidFill>
                  <a:srgbClr val="202020"/>
                </a:solidFill>
                <a:latin typeface="Taub Sans" pitchFamily="2" charset="0"/>
                <a:ea typeface="Taub Sans" pitchFamily="2" charset="0"/>
              </a:rPr>
              <a:t>Arbeitgeber</a:t>
            </a:r>
            <a:r>
              <a:rPr lang="en-GB">
                <a:solidFill>
                  <a:srgbClr val="202020"/>
                </a:solidFill>
                <a:latin typeface="Taub Sans" pitchFamily="2" charset="0"/>
                <a:ea typeface="Taub Sans" pitchFamily="2" charset="0"/>
              </a:rPr>
              <a:t> </a:t>
            </a:r>
            <a:r>
              <a:rPr lang="en-GB" err="1">
                <a:solidFill>
                  <a:srgbClr val="202020"/>
                </a:solidFill>
                <a:latin typeface="Taub Sans" pitchFamily="2" charset="0"/>
                <a:ea typeface="Taub Sans" pitchFamily="2" charset="0"/>
              </a:rPr>
              <a:t>sind</a:t>
            </a:r>
            <a:r>
              <a:rPr lang="en-GB">
                <a:solidFill>
                  <a:srgbClr val="202020"/>
                </a:solidFill>
                <a:latin typeface="Taub Sans" pitchFamily="2" charset="0"/>
                <a:ea typeface="Taub Sans" pitchFamily="2" charset="0"/>
              </a:rPr>
              <a:t> </a:t>
            </a:r>
            <a:r>
              <a:rPr lang="en-GB" err="1">
                <a:solidFill>
                  <a:srgbClr val="202020"/>
                </a:solidFill>
                <a:latin typeface="Taub Sans" pitchFamily="2" charset="0"/>
                <a:ea typeface="Taub Sans" pitchFamily="2" charset="0"/>
              </a:rPr>
              <a:t>sich</a:t>
            </a:r>
            <a:r>
              <a:rPr lang="en-GB">
                <a:solidFill>
                  <a:srgbClr val="202020"/>
                </a:solidFill>
                <a:latin typeface="Taub Sans" pitchFamily="2" charset="0"/>
                <a:ea typeface="Taub Sans" pitchFamily="2" charset="0"/>
              </a:rPr>
              <a:t> </a:t>
            </a:r>
            <a:r>
              <a:rPr lang="en-GB" err="1">
                <a:solidFill>
                  <a:srgbClr val="202020"/>
                </a:solidFill>
                <a:latin typeface="Taub Sans" pitchFamily="2" charset="0"/>
                <a:ea typeface="Taub Sans" pitchFamily="2" charset="0"/>
              </a:rPr>
              <a:t>bewusst</a:t>
            </a:r>
            <a:r>
              <a:rPr lang="en-GB">
                <a:solidFill>
                  <a:srgbClr val="202020"/>
                </a:solidFill>
                <a:latin typeface="Taub Sans" pitchFamily="2" charset="0"/>
                <a:ea typeface="Taub Sans" pitchFamily="2" charset="0"/>
              </a:rPr>
              <a:t>, </a:t>
            </a:r>
            <a:r>
              <a:rPr lang="en-GB" err="1">
                <a:solidFill>
                  <a:srgbClr val="202020"/>
                </a:solidFill>
                <a:latin typeface="Taub Sans" pitchFamily="2" charset="0"/>
                <a:ea typeface="Taub Sans" pitchFamily="2" charset="0"/>
              </a:rPr>
              <a:t>dass</a:t>
            </a:r>
            <a:r>
              <a:rPr lang="en-GB">
                <a:solidFill>
                  <a:srgbClr val="202020"/>
                </a:solidFill>
                <a:latin typeface="Taub Sans" pitchFamily="2" charset="0"/>
                <a:ea typeface="Taub Sans" pitchFamily="2" charset="0"/>
              </a:rPr>
              <a:t> </a:t>
            </a:r>
            <a:r>
              <a:rPr lang="en-GB" err="1">
                <a:solidFill>
                  <a:srgbClr val="202020"/>
                </a:solidFill>
                <a:latin typeface="Taub Sans" pitchFamily="2" charset="0"/>
                <a:ea typeface="Taub Sans" pitchFamily="2" charset="0"/>
              </a:rPr>
              <a:t>sie</a:t>
            </a:r>
            <a:r>
              <a:rPr lang="en-GB">
                <a:solidFill>
                  <a:srgbClr val="202020"/>
                </a:solidFill>
                <a:latin typeface="Taub Sans" pitchFamily="2" charset="0"/>
                <a:ea typeface="Taub Sans" pitchFamily="2" charset="0"/>
              </a:rPr>
              <a:t> die </a:t>
            </a:r>
            <a:r>
              <a:rPr lang="en-GB" err="1">
                <a:latin typeface="Taub Sans" pitchFamily="2" charset="0"/>
                <a:ea typeface="Taub Sans" pitchFamily="2" charset="0"/>
              </a:rPr>
              <a:t>Zahlungsoptionen</a:t>
            </a:r>
            <a:r>
              <a:rPr lang="en-GB">
                <a:latin typeface="Taub Sans" pitchFamily="2" charset="0"/>
                <a:ea typeface="Taub Sans" pitchFamily="2" charset="0"/>
              </a:rPr>
              <a:t> </a:t>
            </a:r>
            <a:r>
              <a:rPr lang="en-GB" err="1">
                <a:latin typeface="Taub Sans" pitchFamily="2" charset="0"/>
                <a:ea typeface="Taub Sans" pitchFamily="2" charset="0"/>
              </a:rPr>
              <a:t>anpassen</a:t>
            </a:r>
            <a:r>
              <a:rPr lang="en-GB">
                <a:latin typeface="Taub Sans" pitchFamily="2" charset="0"/>
                <a:ea typeface="Taub Sans" pitchFamily="2" charset="0"/>
              </a:rPr>
              <a:t> </a:t>
            </a:r>
            <a:r>
              <a:rPr lang="en-GB" err="1">
                <a:solidFill>
                  <a:srgbClr val="202020"/>
                </a:solidFill>
                <a:latin typeface="Taub Sans" pitchFamily="2" charset="0"/>
                <a:ea typeface="Taub Sans" pitchFamily="2" charset="0"/>
              </a:rPr>
              <a:t>müssen</a:t>
            </a:r>
            <a:r>
              <a:rPr lang="en-GB">
                <a:solidFill>
                  <a:srgbClr val="202020"/>
                </a:solidFill>
                <a:latin typeface="Taub Sans" pitchFamily="2" charset="0"/>
                <a:ea typeface="Taub Sans" pitchFamily="2" charset="0"/>
              </a:rPr>
              <a:t>, um </a:t>
            </a:r>
            <a:r>
              <a:rPr lang="en-GB" err="1">
                <a:solidFill>
                  <a:srgbClr val="202020"/>
                </a:solidFill>
                <a:latin typeface="Taub Sans" pitchFamily="2" charset="0"/>
                <a:ea typeface="Taub Sans" pitchFamily="2" charset="0"/>
              </a:rPr>
              <a:t>wettbewerbsfähig</a:t>
            </a:r>
            <a:r>
              <a:rPr lang="en-GB">
                <a:solidFill>
                  <a:srgbClr val="202020"/>
                </a:solidFill>
                <a:latin typeface="Taub Sans" pitchFamily="2" charset="0"/>
                <a:ea typeface="Taub Sans" pitchFamily="2" charset="0"/>
              </a:rPr>
              <a:t> </a:t>
            </a:r>
            <a:r>
              <a:rPr lang="en-GB" err="1">
                <a:solidFill>
                  <a:srgbClr val="202020"/>
                </a:solidFill>
                <a:latin typeface="Taub Sans" pitchFamily="2" charset="0"/>
                <a:ea typeface="Taub Sans" pitchFamily="2" charset="0"/>
              </a:rPr>
              <a:t>zu</a:t>
            </a:r>
            <a:r>
              <a:rPr lang="en-GB">
                <a:solidFill>
                  <a:srgbClr val="202020"/>
                </a:solidFill>
                <a:latin typeface="Taub Sans" pitchFamily="2" charset="0"/>
                <a:ea typeface="Taub Sans" pitchFamily="2" charset="0"/>
              </a:rPr>
              <a:t> </a:t>
            </a:r>
            <a:r>
              <a:rPr lang="en-GB" err="1">
                <a:solidFill>
                  <a:srgbClr val="202020"/>
                </a:solidFill>
                <a:latin typeface="Taub Sans" pitchFamily="2" charset="0"/>
                <a:ea typeface="Taub Sans" pitchFamily="2" charset="0"/>
              </a:rPr>
              <a:t>bleiben</a:t>
            </a:r>
            <a:r>
              <a:rPr lang="en-GB">
                <a:solidFill>
                  <a:srgbClr val="202020"/>
                </a:solidFill>
                <a:latin typeface="Taub Sans" pitchFamily="2" charset="0"/>
                <a:ea typeface="Taub Sans" pitchFamily="2" charset="0"/>
              </a:rPr>
              <a:t>.</a:t>
            </a:r>
          </a:p>
          <a:p>
            <a:endParaRPr lang="de-DE"/>
          </a:p>
        </p:txBody>
      </p:sp>
      <p:sp>
        <p:nvSpPr>
          <p:cNvPr id="7" name="Inhaltsplatzhalter 6">
            <a:extLst>
              <a:ext uri="{FF2B5EF4-FFF2-40B4-BE49-F238E27FC236}">
                <a16:creationId xmlns:a16="http://schemas.microsoft.com/office/drawing/2014/main" id="{D10F4F48-72C9-4E6B-AB03-05A03ABEE54F}"/>
              </a:ext>
            </a:extLst>
          </p:cNvPr>
          <p:cNvSpPr>
            <a:spLocks noGrp="1"/>
          </p:cNvSpPr>
          <p:nvPr>
            <p:ph sz="quarter" idx="18"/>
          </p:nvPr>
        </p:nvSpPr>
        <p:spPr>
          <a:xfrm>
            <a:off x="5779008" y="1861136"/>
            <a:ext cx="2103120" cy="1598538"/>
          </a:xfrm>
        </p:spPr>
        <p:txBody>
          <a:bodyPr/>
          <a:lstStyle/>
          <a:p>
            <a:pPr algn="ctr"/>
            <a:r>
              <a:rPr lang="en-US" sz="2400">
                <a:solidFill>
                  <a:schemeClr val="accent1"/>
                </a:solidFill>
                <a:ea typeface="Taub Sans" pitchFamily="2" charset="0"/>
              </a:rPr>
              <a:t>64 % </a:t>
            </a:r>
          </a:p>
          <a:p>
            <a:pPr algn="ctr"/>
            <a:r>
              <a:rPr lang="en-US">
                <a:solidFill>
                  <a:srgbClr val="202020"/>
                </a:solidFill>
                <a:latin typeface="Taub Sans" pitchFamily="2" charset="0"/>
                <a:ea typeface="Taub Sans" pitchFamily="2" charset="0"/>
              </a:rPr>
              <a:t>der </a:t>
            </a:r>
            <a:r>
              <a:rPr lang="en-US" err="1">
                <a:solidFill>
                  <a:srgbClr val="202020"/>
                </a:solidFill>
                <a:latin typeface="Taub Sans" pitchFamily="2" charset="0"/>
                <a:ea typeface="Taub Sans" pitchFamily="2" charset="0"/>
              </a:rPr>
              <a:t>europäischen</a:t>
            </a:r>
            <a:r>
              <a:rPr lang="en-US">
                <a:solidFill>
                  <a:srgbClr val="202020"/>
                </a:solidFill>
                <a:latin typeface="Taub Sans" pitchFamily="2" charset="0"/>
                <a:ea typeface="Taub Sans" pitchFamily="2" charset="0"/>
              </a:rPr>
              <a:t> </a:t>
            </a:r>
            <a:r>
              <a:rPr lang="en-US" err="1">
                <a:solidFill>
                  <a:srgbClr val="202020"/>
                </a:solidFill>
                <a:latin typeface="Taub Sans" pitchFamily="2" charset="0"/>
                <a:ea typeface="Taub Sans" pitchFamily="2" charset="0"/>
              </a:rPr>
              <a:t>Arbeitgeber</a:t>
            </a:r>
            <a:r>
              <a:rPr lang="en-US">
                <a:solidFill>
                  <a:srgbClr val="202020"/>
                </a:solidFill>
                <a:latin typeface="Taub Sans" pitchFamily="2" charset="0"/>
                <a:ea typeface="Taub Sans" pitchFamily="2" charset="0"/>
              </a:rPr>
              <a:t> </a:t>
            </a:r>
            <a:r>
              <a:rPr lang="en-US" err="1">
                <a:solidFill>
                  <a:srgbClr val="202020"/>
                </a:solidFill>
                <a:latin typeface="Taub Sans" pitchFamily="2" charset="0"/>
                <a:ea typeface="Taub Sans" pitchFamily="2" charset="0"/>
              </a:rPr>
              <a:t>sind</a:t>
            </a:r>
            <a:r>
              <a:rPr lang="en-US">
                <a:solidFill>
                  <a:srgbClr val="202020"/>
                </a:solidFill>
                <a:latin typeface="Taub Sans" pitchFamily="2" charset="0"/>
                <a:ea typeface="Taub Sans" pitchFamily="2" charset="0"/>
              </a:rPr>
              <a:t> der </a:t>
            </a:r>
            <a:r>
              <a:rPr lang="en-US" err="1">
                <a:solidFill>
                  <a:srgbClr val="202020"/>
                </a:solidFill>
                <a:latin typeface="Taub Sans" pitchFamily="2" charset="0"/>
                <a:ea typeface="Taub Sans" pitchFamily="2" charset="0"/>
              </a:rPr>
              <a:t>Auffassung</a:t>
            </a:r>
            <a:r>
              <a:rPr lang="en-US">
                <a:solidFill>
                  <a:srgbClr val="202020"/>
                </a:solidFill>
                <a:latin typeface="Taub Sans" pitchFamily="2" charset="0"/>
                <a:ea typeface="Taub Sans" pitchFamily="2" charset="0"/>
              </a:rPr>
              <a:t>, </a:t>
            </a:r>
            <a:r>
              <a:rPr lang="en-US" err="1">
                <a:solidFill>
                  <a:srgbClr val="202020"/>
                </a:solidFill>
                <a:latin typeface="Taub Sans" pitchFamily="2" charset="0"/>
                <a:ea typeface="Taub Sans" pitchFamily="2" charset="0"/>
              </a:rPr>
              <a:t>dass</a:t>
            </a:r>
            <a:r>
              <a:rPr lang="en-US">
                <a:solidFill>
                  <a:srgbClr val="202020"/>
                </a:solidFill>
                <a:latin typeface="Taub Sans" pitchFamily="2" charset="0"/>
                <a:ea typeface="Taub Sans" pitchFamily="2" charset="0"/>
              </a:rPr>
              <a:t> die </a:t>
            </a:r>
            <a:r>
              <a:rPr lang="en-US" err="1">
                <a:solidFill>
                  <a:srgbClr val="202020"/>
                </a:solidFill>
                <a:latin typeface="Taub Sans" pitchFamily="2" charset="0"/>
                <a:ea typeface="Taub Sans" pitchFamily="2" charset="0"/>
              </a:rPr>
              <a:t>Gehaltszahlung</a:t>
            </a:r>
            <a:r>
              <a:rPr lang="en-US">
                <a:solidFill>
                  <a:srgbClr val="202020"/>
                </a:solidFill>
                <a:latin typeface="Taub Sans" pitchFamily="2" charset="0"/>
                <a:ea typeface="Taub Sans" pitchFamily="2" charset="0"/>
              </a:rPr>
              <a:t> </a:t>
            </a:r>
            <a:r>
              <a:rPr lang="en-US" err="1">
                <a:solidFill>
                  <a:srgbClr val="202020"/>
                </a:solidFill>
                <a:latin typeface="Taub Sans" pitchFamily="2" charset="0"/>
                <a:ea typeface="Taub Sans" pitchFamily="2" charset="0"/>
              </a:rPr>
              <a:t>unternehmenskritisch</a:t>
            </a:r>
            <a:r>
              <a:rPr lang="en-US">
                <a:solidFill>
                  <a:srgbClr val="202020"/>
                </a:solidFill>
                <a:latin typeface="Taub Sans" pitchFamily="2" charset="0"/>
                <a:ea typeface="Taub Sans" pitchFamily="2" charset="0"/>
              </a:rPr>
              <a:t> </a:t>
            </a:r>
            <a:r>
              <a:rPr lang="en-US" err="1">
                <a:solidFill>
                  <a:srgbClr val="202020"/>
                </a:solidFill>
                <a:latin typeface="Taub Sans" pitchFamily="2" charset="0"/>
                <a:ea typeface="Taub Sans" pitchFamily="2" charset="0"/>
              </a:rPr>
              <a:t>ist</a:t>
            </a:r>
            <a:endParaRPr lang="de-DE"/>
          </a:p>
        </p:txBody>
      </p:sp>
      <p:sp>
        <p:nvSpPr>
          <p:cNvPr id="5" name="Textplatzhalter 4">
            <a:extLst>
              <a:ext uri="{FF2B5EF4-FFF2-40B4-BE49-F238E27FC236}">
                <a16:creationId xmlns:a16="http://schemas.microsoft.com/office/drawing/2014/main" id="{AB82F34F-57D2-4752-9520-C21051ADC7E9}"/>
              </a:ext>
            </a:extLst>
          </p:cNvPr>
          <p:cNvSpPr>
            <a:spLocks noGrp="1"/>
          </p:cNvSpPr>
          <p:nvPr>
            <p:ph type="body" sz="quarter" idx="12"/>
          </p:nvPr>
        </p:nvSpPr>
        <p:spPr>
          <a:xfrm>
            <a:off x="384048" y="787570"/>
            <a:ext cx="7498080" cy="246221"/>
          </a:xfrm>
        </p:spPr>
        <p:txBody>
          <a:bodyPr/>
          <a:lstStyle/>
          <a:p>
            <a:r>
              <a:rPr lang="de-DE" sz="1600"/>
              <a:t>„Hausaufgaben“ für Unternehmen</a:t>
            </a:r>
          </a:p>
        </p:txBody>
      </p:sp>
      <p:sp>
        <p:nvSpPr>
          <p:cNvPr id="51" name="Rectangle 1">
            <a:extLst>
              <a:ext uri="{FF2B5EF4-FFF2-40B4-BE49-F238E27FC236}">
                <a16:creationId xmlns:a16="http://schemas.microsoft.com/office/drawing/2014/main" id="{D71AB678-C854-4CF6-B47C-9FA465DE57E1}"/>
              </a:ext>
            </a:extLst>
          </p:cNvPr>
          <p:cNvSpPr/>
          <p:nvPr/>
        </p:nvSpPr>
        <p:spPr>
          <a:xfrm>
            <a:off x="8157521" y="1138845"/>
            <a:ext cx="986479" cy="4004656"/>
          </a:xfrm>
          <a:prstGeom prst="rect">
            <a:avLst/>
          </a:prstGeom>
          <a:solidFill>
            <a:schemeClr val="accent1"/>
          </a:solidFill>
        </p:spPr>
        <p:txBody>
          <a:bodyPr wrap="square" numCol="1" spcCol="180000">
            <a:noAutofit/>
          </a:bodyPr>
          <a:lstStyle/>
          <a:p>
            <a:pPr defTabSz="685800" hangingPunct="1"/>
            <a:endParaRPr lang="en-GB" sz="900">
              <a:solidFill>
                <a:schemeClr val="bg1"/>
              </a:solidFill>
              <a:latin typeface="Taub Sans" pitchFamily="2" charset="0"/>
              <a:ea typeface="Taub Sans" pitchFamily="2" charset="0"/>
            </a:endParaRPr>
          </a:p>
          <a:p>
            <a:pPr defTabSz="685800" hangingPunct="1"/>
            <a:endParaRPr lang="en-GB" sz="900">
              <a:solidFill>
                <a:schemeClr val="bg1"/>
              </a:solidFill>
              <a:latin typeface="Taub Sans" pitchFamily="2" charset="0"/>
              <a:ea typeface="Taub Sans" pitchFamily="2" charset="0"/>
            </a:endParaRPr>
          </a:p>
          <a:p>
            <a:pPr defTabSz="685800" hangingPunct="1"/>
            <a:endParaRPr lang="en-GB" sz="900">
              <a:solidFill>
                <a:schemeClr val="bg1"/>
              </a:solidFill>
              <a:latin typeface="Taub Sans" pitchFamily="2" charset="0"/>
              <a:ea typeface="Taub Sans" pitchFamily="2" charset="0"/>
            </a:endParaRPr>
          </a:p>
          <a:p>
            <a:pPr defTabSz="685800" hangingPunct="1"/>
            <a:endParaRPr lang="en-GB" sz="900">
              <a:solidFill>
                <a:schemeClr val="bg1"/>
              </a:solidFill>
              <a:latin typeface="Taub Sans" pitchFamily="2" charset="0"/>
              <a:ea typeface="Taub Sans" pitchFamily="2" charset="0"/>
            </a:endParaRPr>
          </a:p>
          <a:p>
            <a:pPr defTabSz="685800" hangingPunct="1"/>
            <a:endParaRPr lang="en-GB" sz="900">
              <a:solidFill>
                <a:schemeClr val="bg1"/>
              </a:solidFill>
              <a:latin typeface="Taub Sans" pitchFamily="2" charset="0"/>
              <a:ea typeface="Taub Sans" pitchFamily="2" charset="0"/>
            </a:endParaRPr>
          </a:p>
          <a:p>
            <a:pPr defTabSz="685800" hangingPunct="1"/>
            <a:r>
              <a:rPr lang="en-GB" sz="900">
                <a:solidFill>
                  <a:schemeClr val="bg1"/>
                </a:solidFill>
                <a:latin typeface="Taub Sans" pitchFamily="2" charset="0"/>
                <a:ea typeface="Taub Sans" pitchFamily="2" charset="0"/>
              </a:rPr>
              <a:t>“</a:t>
            </a:r>
            <a:r>
              <a:rPr lang="en-GB" sz="900" i="1">
                <a:solidFill>
                  <a:schemeClr val="bg1"/>
                </a:solidFill>
                <a:latin typeface="Taub Sans" pitchFamily="2" charset="0"/>
                <a:ea typeface="Taub Sans" pitchFamily="2" charset="0"/>
              </a:rPr>
              <a:t>Mitarbeiter mit finanziellen Problemen sind oft abgelenkt und erfüllen ihre Arbeitsaufgaben nicht. </a:t>
            </a:r>
          </a:p>
          <a:p>
            <a:pPr defTabSz="685800" hangingPunct="1"/>
            <a:r>
              <a:rPr lang="en-GB" sz="900" i="1">
                <a:solidFill>
                  <a:schemeClr val="bg1"/>
                </a:solidFill>
                <a:latin typeface="Taub Sans" pitchFamily="2" charset="0"/>
                <a:ea typeface="Taub Sans" pitchFamily="2" charset="0"/>
              </a:rPr>
              <a:t>Sie haben oft gesundheitliche Probleme, die durch den finanziellen Stress verursacht </a:t>
            </a:r>
            <a:r>
              <a:rPr lang="en-GB" sz="900" i="1" err="1">
                <a:solidFill>
                  <a:schemeClr val="bg1"/>
                </a:solidFill>
                <a:latin typeface="Taub Sans" pitchFamily="2" charset="0"/>
                <a:ea typeface="Taub Sans" pitchFamily="2" charset="0"/>
              </a:rPr>
              <a:t>werden</a:t>
            </a:r>
            <a:r>
              <a:rPr lang="en-GB" sz="900">
                <a:solidFill>
                  <a:schemeClr val="bg1"/>
                </a:solidFill>
                <a:latin typeface="Taub Sans" pitchFamily="2" charset="0"/>
                <a:ea typeface="Taub Sans" pitchFamily="2" charset="0"/>
              </a:rPr>
              <a:t>.”</a:t>
            </a:r>
          </a:p>
          <a:p>
            <a:pPr defTabSz="685800" hangingPunct="1"/>
            <a:endParaRPr lang="en-GB" sz="800">
              <a:solidFill>
                <a:schemeClr val="bg1"/>
              </a:solidFill>
              <a:latin typeface="Taub Sans" pitchFamily="2" charset="0"/>
              <a:ea typeface="Taub Sans" pitchFamily="2" charset="0"/>
            </a:endParaRPr>
          </a:p>
          <a:p>
            <a:pPr defTabSz="685800" hangingPunct="1"/>
            <a:endParaRPr lang="en-GB" sz="800">
              <a:solidFill>
                <a:schemeClr val="bg1"/>
              </a:solidFill>
              <a:latin typeface="Taub Sans" pitchFamily="2" charset="0"/>
              <a:ea typeface="Taub Sans" pitchFamily="2" charset="0"/>
            </a:endParaRPr>
          </a:p>
          <a:p>
            <a:pPr defTabSz="685800" hangingPunct="1"/>
            <a:endParaRPr lang="en-GB" sz="600">
              <a:solidFill>
                <a:schemeClr val="bg1"/>
              </a:solidFill>
              <a:latin typeface="Taub Sans" pitchFamily="2" charset="0"/>
              <a:ea typeface="Taub Sans" pitchFamily="2" charset="0"/>
            </a:endParaRPr>
          </a:p>
          <a:p>
            <a:pPr defTabSz="685800" hangingPunct="1"/>
            <a:endParaRPr lang="en-GB" sz="600">
              <a:solidFill>
                <a:schemeClr val="bg1"/>
              </a:solidFill>
              <a:latin typeface="Taub Sans" pitchFamily="2" charset="0"/>
              <a:ea typeface="Taub Sans" pitchFamily="2" charset="0"/>
            </a:endParaRPr>
          </a:p>
          <a:p>
            <a:pPr defTabSz="685800" hangingPunct="1"/>
            <a:r>
              <a:rPr lang="en-GB" sz="600">
                <a:solidFill>
                  <a:schemeClr val="bg1"/>
                </a:solidFill>
                <a:latin typeface="Taub Sans" pitchFamily="2" charset="0"/>
                <a:ea typeface="Taub Sans" pitchFamily="2" charset="0"/>
              </a:rPr>
              <a:t>Quelle: PwC’s 2018 Employee Financial Wellness Survey</a:t>
            </a:r>
          </a:p>
          <a:p>
            <a:pPr marL="0" marR="0" lvl="0" indent="0" defTabSz="914400" eaLnBrk="1" fontAlgn="auto" latinLnBrk="0" hangingPunct="1">
              <a:lnSpc>
                <a:spcPct val="100000"/>
              </a:lnSpc>
              <a:spcBef>
                <a:spcPts val="0"/>
              </a:spcBef>
              <a:spcAft>
                <a:spcPts val="0"/>
              </a:spcAft>
              <a:buClrTx/>
              <a:buSzTx/>
              <a:buFontTx/>
              <a:buNone/>
              <a:tabLst/>
              <a:defRPr/>
            </a:pPr>
            <a:endParaRPr lang="en-GB" sz="800" kern="1200">
              <a:solidFill>
                <a:srgbClr val="FFFFFF"/>
              </a:solidFill>
              <a:latin typeface="Taub Sans"/>
              <a:ea typeface="Times New Roman" panose="02020603050405020304" pitchFamily="18" charset="0"/>
            </a:endParaRPr>
          </a:p>
        </p:txBody>
      </p:sp>
      <p:sp>
        <p:nvSpPr>
          <p:cNvPr id="52" name="Rectángulo 50">
            <a:extLst>
              <a:ext uri="{FF2B5EF4-FFF2-40B4-BE49-F238E27FC236}">
                <a16:creationId xmlns:a16="http://schemas.microsoft.com/office/drawing/2014/main" id="{A753D425-2E7A-437A-B168-C1539BD63523}"/>
              </a:ext>
            </a:extLst>
          </p:cNvPr>
          <p:cNvSpPr/>
          <p:nvPr/>
        </p:nvSpPr>
        <p:spPr>
          <a:xfrm>
            <a:off x="374522" y="4889146"/>
            <a:ext cx="1860678" cy="184666"/>
          </a:xfrm>
          <a:prstGeom prst="rect">
            <a:avLst/>
          </a:prstGeom>
          <a:solidFill>
            <a:schemeClr val="bg1"/>
          </a:solidFill>
        </p:spPr>
        <p:txBody>
          <a:bodyPr wrap="square">
            <a:spAutoFit/>
          </a:bodyPr>
          <a:lstStyle/>
          <a:p>
            <a:pPr defTabSz="914400" hangingPunct="1"/>
            <a:r>
              <a:rPr lang="en-US" sz="600">
                <a:latin typeface="Taub Sans"/>
              </a:rPr>
              <a:t>Quelle: </a:t>
            </a:r>
            <a:r>
              <a:rPr lang="en-US" sz="600" kern="1200">
                <a:latin typeface="Taub Sans"/>
                <a:ea typeface="+mn-ea"/>
                <a:cs typeface="+mn-cs"/>
              </a:rPr>
              <a:t> Future of Pay, ADP Research Institute, 2019</a:t>
            </a:r>
          </a:p>
        </p:txBody>
      </p:sp>
    </p:spTree>
    <p:extLst>
      <p:ext uri="{BB962C8B-B14F-4D97-AF65-F5344CB8AC3E}">
        <p14:creationId xmlns:p14="http://schemas.microsoft.com/office/powerpoint/2010/main" val="3016336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785DF-A898-417E-81AE-0437FD5EF0A5}"/>
              </a:ext>
            </a:extLst>
          </p:cNvPr>
          <p:cNvSpPr>
            <a:spLocks noGrp="1"/>
          </p:cNvSpPr>
          <p:nvPr>
            <p:ph type="title"/>
          </p:nvPr>
        </p:nvSpPr>
        <p:spPr/>
        <p:txBody>
          <a:bodyPr/>
          <a:lstStyle/>
          <a:p>
            <a:r>
              <a:rPr lang="de-DE"/>
              <a:t>Wie möchten Ihre Mitarbeiter bezahlt werden?</a:t>
            </a:r>
          </a:p>
        </p:txBody>
      </p:sp>
      <p:sp>
        <p:nvSpPr>
          <p:cNvPr id="4" name="Foliennummernplatzhalter 3">
            <a:extLst>
              <a:ext uri="{FF2B5EF4-FFF2-40B4-BE49-F238E27FC236}">
                <a16:creationId xmlns:a16="http://schemas.microsoft.com/office/drawing/2014/main" id="{3D017621-333D-43AF-A294-E58191866046}"/>
              </a:ext>
            </a:extLst>
          </p:cNvPr>
          <p:cNvSpPr>
            <a:spLocks noGrp="1"/>
          </p:cNvSpPr>
          <p:nvPr>
            <p:ph type="sldNum" sz="quarter" idx="14"/>
          </p:nvPr>
        </p:nvSpPr>
        <p:spPr/>
        <p:txBody>
          <a:bodyPr/>
          <a:lstStyle/>
          <a:p>
            <a:fld id="{0C691DA3-4ABE-49F3-91E6-D9975CC9DD5F}" type="slidenum">
              <a:rPr lang="en-US" smtClean="0"/>
              <a:pPr/>
              <a:t>4</a:t>
            </a:fld>
            <a:endParaRPr lang="en-US"/>
          </a:p>
        </p:txBody>
      </p:sp>
      <p:sp>
        <p:nvSpPr>
          <p:cNvPr id="5" name="Textplatzhalter 4">
            <a:extLst>
              <a:ext uri="{FF2B5EF4-FFF2-40B4-BE49-F238E27FC236}">
                <a16:creationId xmlns:a16="http://schemas.microsoft.com/office/drawing/2014/main" id="{AB82F34F-57D2-4752-9520-C21051ADC7E9}"/>
              </a:ext>
            </a:extLst>
          </p:cNvPr>
          <p:cNvSpPr>
            <a:spLocks noGrp="1"/>
          </p:cNvSpPr>
          <p:nvPr>
            <p:ph type="body" sz="quarter" idx="12"/>
          </p:nvPr>
        </p:nvSpPr>
        <p:spPr>
          <a:xfrm>
            <a:off x="384048" y="787570"/>
            <a:ext cx="7498080" cy="246221"/>
          </a:xfrm>
        </p:spPr>
        <p:txBody>
          <a:bodyPr/>
          <a:lstStyle/>
          <a:p>
            <a:r>
              <a:rPr lang="de-DE" sz="1600"/>
              <a:t>Fazit: Geld ist wichtig</a:t>
            </a:r>
          </a:p>
        </p:txBody>
      </p:sp>
      <p:sp>
        <p:nvSpPr>
          <p:cNvPr id="10" name="Slide Number Placeholder 2">
            <a:extLst>
              <a:ext uri="{FF2B5EF4-FFF2-40B4-BE49-F238E27FC236}">
                <a16:creationId xmlns:a16="http://schemas.microsoft.com/office/drawing/2014/main" id="{BC4D523F-F7B2-4D0C-AE68-34A103B6446C}"/>
              </a:ext>
            </a:extLst>
          </p:cNvPr>
          <p:cNvSpPr txBox="1">
            <a:spLocks/>
          </p:cNvSpPr>
          <p:nvPr/>
        </p:nvSpPr>
        <p:spPr>
          <a:xfrm>
            <a:off x="8712935" y="4889146"/>
            <a:ext cx="117020" cy="123111"/>
          </a:xfrm>
          <a:prstGeom prst="rect">
            <a:avLst/>
          </a:prstGeom>
        </p:spPr>
        <p:txBody>
          <a:bodyPr vert="horz" wrap="none" lIns="0" tIns="0" rIns="0" bIns="0" rtlCol="0" anchor="ctr">
            <a:spAutoFit/>
          </a:bodyPr>
          <a:lstStyle>
            <a:defPPr>
              <a:defRPr lang="en-US"/>
            </a:defPPr>
            <a:lvl1pPr marL="0" algn="ctr" defTabSz="685783" rtl="0" eaLnBrk="1" latinLnBrk="0" hangingPunct="1">
              <a:defRPr sz="8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0C691DA3-4ABE-49F3-91E6-D9975CC9DD5F}" type="slidenum">
              <a:rPr lang="de-DE" smtClean="0"/>
              <a:pPr/>
              <a:t>4</a:t>
            </a:fld>
            <a:endParaRPr lang="de-DE"/>
          </a:p>
        </p:txBody>
      </p:sp>
      <p:pic>
        <p:nvPicPr>
          <p:cNvPr id="7" name="Grafik 6">
            <a:extLst>
              <a:ext uri="{FF2B5EF4-FFF2-40B4-BE49-F238E27FC236}">
                <a16:creationId xmlns:a16="http://schemas.microsoft.com/office/drawing/2014/main" id="{3261B714-98AB-4ED6-BE46-7BDFE740DDCC}"/>
              </a:ext>
            </a:extLst>
          </p:cNvPr>
          <p:cNvPicPr>
            <a:picLocks noChangeAspect="1"/>
          </p:cNvPicPr>
          <p:nvPr/>
        </p:nvPicPr>
        <p:blipFill>
          <a:blip r:embed="rId3"/>
          <a:stretch>
            <a:fillRect/>
          </a:stretch>
        </p:blipFill>
        <p:spPr>
          <a:xfrm>
            <a:off x="5854295" y="1372937"/>
            <a:ext cx="2041268" cy="3091344"/>
          </a:xfrm>
          <a:prstGeom prst="rect">
            <a:avLst/>
          </a:prstGeom>
          <a:ln>
            <a:noFill/>
          </a:ln>
          <a:effectLst>
            <a:outerShdw blurRad="292100" dist="139700" dir="2700000" algn="tl" rotWithShape="0">
              <a:srgbClr val="333333">
                <a:alpha val="65000"/>
              </a:srgbClr>
            </a:outerShdw>
          </a:effectLst>
        </p:spPr>
      </p:pic>
      <p:sp>
        <p:nvSpPr>
          <p:cNvPr id="8" name="Inhaltsplatzhalter 2">
            <a:extLst>
              <a:ext uri="{FF2B5EF4-FFF2-40B4-BE49-F238E27FC236}">
                <a16:creationId xmlns:a16="http://schemas.microsoft.com/office/drawing/2014/main" id="{3AABBEB9-4346-4B77-944F-1AB66C8F9F26}"/>
              </a:ext>
            </a:extLst>
          </p:cNvPr>
          <p:cNvSpPr txBox="1">
            <a:spLocks/>
          </p:cNvSpPr>
          <p:nvPr/>
        </p:nvSpPr>
        <p:spPr>
          <a:xfrm>
            <a:off x="288325" y="1372937"/>
            <a:ext cx="4808121" cy="2147178"/>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t>Die </a:t>
            </a:r>
            <a:r>
              <a:rPr lang="de-DE" sz="1600">
                <a:solidFill>
                  <a:schemeClr val="accent1"/>
                </a:solidFill>
              </a:rPr>
              <a:t>Bezahlerfahrung der Mitarbeiter bleibt hinter ihren Erwartungen zurück</a:t>
            </a:r>
            <a:r>
              <a:rPr lang="de-DE"/>
              <a:t>. „The Workforce View 2020“ zeigt einen bedenklichen Trend auf: Überall scheinen Unternehmen die Präferenzen ihrer Mitarbeiter zu übersehen.</a:t>
            </a:r>
          </a:p>
          <a:p>
            <a:endParaRPr lang="de-DE"/>
          </a:p>
          <a:p>
            <a:r>
              <a:rPr lang="de-DE"/>
              <a:t>60% der Mitarbeiter werden derzeit monatlich bezahlt (die günstigste Option für Arbeitgeber), aber </a:t>
            </a:r>
            <a:r>
              <a:rPr lang="de-DE" sz="1600">
                <a:solidFill>
                  <a:schemeClr val="accent1"/>
                </a:solidFill>
              </a:rPr>
              <a:t>55% würden eine andere Option bevorzugen</a:t>
            </a:r>
            <a:r>
              <a:rPr lang="de-DE"/>
              <a:t>.</a:t>
            </a:r>
          </a:p>
          <a:p>
            <a:endParaRPr lang="de-DE"/>
          </a:p>
          <a:p>
            <a:r>
              <a:rPr lang="de-DE"/>
              <a:t>Besorgniserregend auch: 60% der Arbeitnehmer weltweit sagen, dass sie nicht pünktlich bezahlt werden.</a:t>
            </a:r>
          </a:p>
          <a:p>
            <a:endParaRPr lang="de-DE"/>
          </a:p>
          <a:p>
            <a:endParaRPr lang="de-DE"/>
          </a:p>
        </p:txBody>
      </p:sp>
      <p:sp>
        <p:nvSpPr>
          <p:cNvPr id="11" name="Rectángulo 50">
            <a:extLst>
              <a:ext uri="{FF2B5EF4-FFF2-40B4-BE49-F238E27FC236}">
                <a16:creationId xmlns:a16="http://schemas.microsoft.com/office/drawing/2014/main" id="{D80EB5F0-BB0A-4DA7-A54B-17272D599D25}"/>
              </a:ext>
            </a:extLst>
          </p:cNvPr>
          <p:cNvSpPr/>
          <p:nvPr/>
        </p:nvSpPr>
        <p:spPr>
          <a:xfrm>
            <a:off x="5748858" y="4735258"/>
            <a:ext cx="2146705" cy="276999"/>
          </a:xfrm>
          <a:prstGeom prst="rect">
            <a:avLst/>
          </a:prstGeom>
          <a:solidFill>
            <a:schemeClr val="bg1"/>
          </a:solidFill>
        </p:spPr>
        <p:txBody>
          <a:bodyPr wrap="square">
            <a:spAutoFit/>
          </a:bodyPr>
          <a:lstStyle/>
          <a:p>
            <a:pPr defTabSz="914400"/>
            <a:r>
              <a:rPr lang="en-US" sz="600">
                <a:latin typeface="Taub Sans"/>
              </a:rPr>
              <a:t>Quelle: </a:t>
            </a:r>
            <a:r>
              <a:rPr lang="en-US" sz="600" kern="1200">
                <a:latin typeface="Taub Sans"/>
                <a:ea typeface="+mn-ea"/>
                <a:cs typeface="+mn-cs"/>
              </a:rPr>
              <a:t> </a:t>
            </a:r>
            <a:r>
              <a:rPr lang="de-DE" sz="600"/>
              <a:t>ADP Whitepaper Eine länderübergreifende Payroll-Lösung Ihr Wegweiser für globales Wachstum</a:t>
            </a:r>
            <a:r>
              <a:rPr lang="en-US" sz="600" kern="1200">
                <a:latin typeface="Taub Sans"/>
                <a:ea typeface="+mn-ea"/>
                <a:cs typeface="+mn-cs"/>
              </a:rPr>
              <a:t>, ADP, 2020</a:t>
            </a:r>
          </a:p>
        </p:txBody>
      </p:sp>
      <p:sp>
        <p:nvSpPr>
          <p:cNvPr id="12" name="Rectángulo 50">
            <a:extLst>
              <a:ext uri="{FF2B5EF4-FFF2-40B4-BE49-F238E27FC236}">
                <a16:creationId xmlns:a16="http://schemas.microsoft.com/office/drawing/2014/main" id="{7306266B-C0F6-484D-8FDA-07262AC993D6}"/>
              </a:ext>
            </a:extLst>
          </p:cNvPr>
          <p:cNvSpPr/>
          <p:nvPr/>
        </p:nvSpPr>
        <p:spPr>
          <a:xfrm>
            <a:off x="384048" y="4873757"/>
            <a:ext cx="2054294" cy="184666"/>
          </a:xfrm>
          <a:prstGeom prst="rect">
            <a:avLst/>
          </a:prstGeom>
          <a:solidFill>
            <a:schemeClr val="bg1"/>
          </a:solidFill>
        </p:spPr>
        <p:txBody>
          <a:bodyPr wrap="square">
            <a:spAutoFit/>
          </a:bodyPr>
          <a:lstStyle/>
          <a:p>
            <a:pPr defTabSz="914400" hangingPunct="1"/>
            <a:r>
              <a:rPr lang="en-US" sz="600">
                <a:latin typeface="Taub Sans"/>
              </a:rPr>
              <a:t>Quelle: </a:t>
            </a:r>
            <a:r>
              <a:rPr lang="en-US" sz="600" kern="1200">
                <a:latin typeface="Taub Sans"/>
                <a:ea typeface="+mn-ea"/>
                <a:cs typeface="+mn-cs"/>
              </a:rPr>
              <a:t> The Workforce View 2020, ADP Research Institute</a:t>
            </a:r>
          </a:p>
        </p:txBody>
      </p:sp>
    </p:spTree>
    <p:extLst>
      <p:ext uri="{BB962C8B-B14F-4D97-AF65-F5344CB8AC3E}">
        <p14:creationId xmlns:p14="http://schemas.microsoft.com/office/powerpoint/2010/main" val="18140702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785DF-A898-417E-81AE-0437FD5EF0A5}"/>
              </a:ext>
            </a:extLst>
          </p:cNvPr>
          <p:cNvSpPr>
            <a:spLocks noGrp="1"/>
          </p:cNvSpPr>
          <p:nvPr>
            <p:ph type="title"/>
          </p:nvPr>
        </p:nvSpPr>
        <p:spPr>
          <a:xfrm>
            <a:off x="384048" y="23505"/>
            <a:ext cx="7498080" cy="861774"/>
          </a:xfrm>
        </p:spPr>
        <p:txBody>
          <a:bodyPr/>
          <a:lstStyle/>
          <a:p>
            <a:r>
              <a:rPr lang="de-DE"/>
              <a:t>Welche Skills sind zukünftig gefragt und wie finden Sie die passenden Talente?</a:t>
            </a:r>
          </a:p>
        </p:txBody>
      </p:sp>
      <p:sp>
        <p:nvSpPr>
          <p:cNvPr id="5" name="Textplatzhalter 4">
            <a:extLst>
              <a:ext uri="{FF2B5EF4-FFF2-40B4-BE49-F238E27FC236}">
                <a16:creationId xmlns:a16="http://schemas.microsoft.com/office/drawing/2014/main" id="{AB82F34F-57D2-4752-9520-C21051ADC7E9}"/>
              </a:ext>
            </a:extLst>
          </p:cNvPr>
          <p:cNvSpPr>
            <a:spLocks noGrp="1"/>
          </p:cNvSpPr>
          <p:nvPr>
            <p:ph type="body" sz="quarter" idx="12"/>
          </p:nvPr>
        </p:nvSpPr>
        <p:spPr>
          <a:xfrm>
            <a:off x="384048" y="884336"/>
            <a:ext cx="7498080" cy="246221"/>
          </a:xfrm>
        </p:spPr>
        <p:txBody>
          <a:bodyPr/>
          <a:lstStyle/>
          <a:p>
            <a:r>
              <a:rPr lang="de-DE" sz="1600"/>
              <a:t>Karriereziele: Mitarbeiter wünschen sich Aufstiegschancen</a:t>
            </a:r>
          </a:p>
        </p:txBody>
      </p:sp>
      <p:sp>
        <p:nvSpPr>
          <p:cNvPr id="12" name="Inhaltsplatzhalter 2">
            <a:extLst>
              <a:ext uri="{FF2B5EF4-FFF2-40B4-BE49-F238E27FC236}">
                <a16:creationId xmlns:a16="http://schemas.microsoft.com/office/drawing/2014/main" id="{C9BA513B-80A2-4C71-9C02-7EBC7856E809}"/>
              </a:ext>
            </a:extLst>
          </p:cNvPr>
          <p:cNvSpPr txBox="1">
            <a:spLocks/>
          </p:cNvSpPr>
          <p:nvPr/>
        </p:nvSpPr>
        <p:spPr>
          <a:xfrm>
            <a:off x="329861" y="1465689"/>
            <a:ext cx="3636266" cy="1331288"/>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400">
                <a:solidFill>
                  <a:schemeClr val="accent1"/>
                </a:solidFill>
              </a:rPr>
              <a:t>95% </a:t>
            </a:r>
            <a:r>
              <a:rPr lang="de-DE"/>
              <a:t>der Arbeitnehmer sind überzeugt davon, dass sie die nötigen Fähigkeiten haben, um in ihrem Beruf erfolgreich zu sein.</a:t>
            </a:r>
          </a:p>
          <a:p>
            <a:r>
              <a:rPr lang="de-DE"/>
              <a:t>Jeder Dritte geht allerdings davon aus, dass seine aktuelle Rolle in 5 Jahren nicht mehr vorhanden sein wird.</a:t>
            </a:r>
          </a:p>
          <a:p>
            <a:endParaRPr lang="de-DE"/>
          </a:p>
          <a:p>
            <a:endParaRPr lang="de-DE"/>
          </a:p>
        </p:txBody>
      </p:sp>
      <p:sp>
        <p:nvSpPr>
          <p:cNvPr id="18" name="Inhaltsplatzhalter 2">
            <a:extLst>
              <a:ext uri="{FF2B5EF4-FFF2-40B4-BE49-F238E27FC236}">
                <a16:creationId xmlns:a16="http://schemas.microsoft.com/office/drawing/2014/main" id="{2006E97E-A414-4007-BDB2-E6F64901C363}"/>
              </a:ext>
            </a:extLst>
          </p:cNvPr>
          <p:cNvSpPr txBox="1">
            <a:spLocks/>
          </p:cNvSpPr>
          <p:nvPr/>
        </p:nvSpPr>
        <p:spPr>
          <a:xfrm>
            <a:off x="329861" y="3154454"/>
            <a:ext cx="3747685" cy="1652502"/>
          </a:xfrm>
          <a:prstGeom prst="rect">
            <a:avLst/>
          </a:prstGeom>
          <a:solidFill>
            <a:schemeClr val="bg1"/>
          </a:solidFill>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400">
                <a:solidFill>
                  <a:schemeClr val="accent1"/>
                </a:solidFill>
              </a:rPr>
              <a:t>27%  </a:t>
            </a:r>
            <a:r>
              <a:rPr lang="de-DE"/>
              <a:t>der Arbeitnehmer in Europa möchten mehr Verantwortung, mehr Autonomie oder eine höhere Position. </a:t>
            </a:r>
          </a:p>
          <a:p>
            <a:r>
              <a:rPr lang="de-DE"/>
              <a:t>Weltweit geben mehr als ein Drittel der Mitarbeiter an, dass ihr Arbeitgeber ihnen nicht die Karrierechancen bietet, die sie sich wünschen. </a:t>
            </a:r>
          </a:p>
        </p:txBody>
      </p:sp>
      <p:sp>
        <p:nvSpPr>
          <p:cNvPr id="21" name="Rectángulo 50">
            <a:extLst>
              <a:ext uri="{FF2B5EF4-FFF2-40B4-BE49-F238E27FC236}">
                <a16:creationId xmlns:a16="http://schemas.microsoft.com/office/drawing/2014/main" id="{A2016637-9ED3-4760-BB82-97F9027A0223}"/>
              </a:ext>
            </a:extLst>
          </p:cNvPr>
          <p:cNvSpPr/>
          <p:nvPr/>
        </p:nvSpPr>
        <p:spPr>
          <a:xfrm>
            <a:off x="384048" y="4873757"/>
            <a:ext cx="2054294" cy="184666"/>
          </a:xfrm>
          <a:prstGeom prst="rect">
            <a:avLst/>
          </a:prstGeom>
          <a:solidFill>
            <a:schemeClr val="bg1"/>
          </a:solidFill>
        </p:spPr>
        <p:txBody>
          <a:bodyPr wrap="square">
            <a:spAutoFit/>
          </a:bodyPr>
          <a:lstStyle/>
          <a:p>
            <a:pPr defTabSz="914400" hangingPunct="1"/>
            <a:r>
              <a:rPr lang="en-US" sz="600">
                <a:latin typeface="Taub Sans"/>
              </a:rPr>
              <a:t>Quelle: </a:t>
            </a:r>
            <a:r>
              <a:rPr lang="en-US" sz="600" kern="1200">
                <a:latin typeface="Taub Sans"/>
                <a:ea typeface="+mn-ea"/>
                <a:cs typeface="+mn-cs"/>
              </a:rPr>
              <a:t> The Workforce View 2020, ADP Research Institute</a:t>
            </a:r>
          </a:p>
        </p:txBody>
      </p:sp>
      <p:sp>
        <p:nvSpPr>
          <p:cNvPr id="8" name="Inhaltsplatzhalter 2">
            <a:extLst>
              <a:ext uri="{FF2B5EF4-FFF2-40B4-BE49-F238E27FC236}">
                <a16:creationId xmlns:a16="http://schemas.microsoft.com/office/drawing/2014/main" id="{AE7C108F-CEF7-4328-8D51-BD6837E407A8}"/>
              </a:ext>
            </a:extLst>
          </p:cNvPr>
          <p:cNvSpPr txBox="1">
            <a:spLocks/>
          </p:cNvSpPr>
          <p:nvPr/>
        </p:nvSpPr>
        <p:spPr>
          <a:xfrm>
            <a:off x="4705350" y="1502113"/>
            <a:ext cx="3636266" cy="1331288"/>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2400">
                <a:solidFill>
                  <a:schemeClr val="accent1"/>
                </a:solidFill>
              </a:rPr>
              <a:t>„In der VUCA-Welt ändert sich alle fünf Minuten etwas und werden neue Impulse gesetzt.“</a:t>
            </a:r>
          </a:p>
          <a:p>
            <a:r>
              <a:rPr lang="de-DE">
                <a:solidFill>
                  <a:schemeClr val="accent1"/>
                </a:solidFill>
              </a:rPr>
              <a:t>Prof. Dr. Jutta Rump, Institut für Beschäftigung und Employability</a:t>
            </a:r>
            <a:endParaRPr lang="de-DE"/>
          </a:p>
        </p:txBody>
      </p:sp>
    </p:spTree>
    <p:extLst>
      <p:ext uri="{BB962C8B-B14F-4D97-AF65-F5344CB8AC3E}">
        <p14:creationId xmlns:p14="http://schemas.microsoft.com/office/powerpoint/2010/main" val="4029931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785DF-A898-417E-81AE-0437FD5EF0A5}"/>
              </a:ext>
            </a:extLst>
          </p:cNvPr>
          <p:cNvSpPr>
            <a:spLocks noGrp="1"/>
          </p:cNvSpPr>
          <p:nvPr>
            <p:ph type="title"/>
          </p:nvPr>
        </p:nvSpPr>
        <p:spPr>
          <a:xfrm>
            <a:off x="384048" y="23505"/>
            <a:ext cx="7498080" cy="861774"/>
          </a:xfrm>
        </p:spPr>
        <p:txBody>
          <a:bodyPr/>
          <a:lstStyle/>
          <a:p>
            <a:r>
              <a:rPr lang="de-DE"/>
              <a:t>Welche Skills sind zukünftig gefragt und wie finden Sie die passenden Talente?</a:t>
            </a:r>
          </a:p>
        </p:txBody>
      </p:sp>
      <p:sp>
        <p:nvSpPr>
          <p:cNvPr id="5" name="Textplatzhalter 4">
            <a:extLst>
              <a:ext uri="{FF2B5EF4-FFF2-40B4-BE49-F238E27FC236}">
                <a16:creationId xmlns:a16="http://schemas.microsoft.com/office/drawing/2014/main" id="{AB82F34F-57D2-4752-9520-C21051ADC7E9}"/>
              </a:ext>
            </a:extLst>
          </p:cNvPr>
          <p:cNvSpPr>
            <a:spLocks noGrp="1"/>
          </p:cNvSpPr>
          <p:nvPr>
            <p:ph type="body" sz="quarter" idx="12"/>
          </p:nvPr>
        </p:nvSpPr>
        <p:spPr>
          <a:xfrm>
            <a:off x="384048" y="884336"/>
            <a:ext cx="7498080" cy="246221"/>
          </a:xfrm>
        </p:spPr>
        <p:txBody>
          <a:bodyPr/>
          <a:lstStyle/>
          <a:p>
            <a:r>
              <a:rPr lang="de-DE" sz="1600"/>
              <a:t>Lebenslanges Lernen ist mittlerweile das zweitwichtigste Thema für Entscheider</a:t>
            </a:r>
          </a:p>
        </p:txBody>
      </p:sp>
      <p:graphicFrame>
        <p:nvGraphicFramePr>
          <p:cNvPr id="7" name="Diagramm 6">
            <a:extLst>
              <a:ext uri="{FF2B5EF4-FFF2-40B4-BE49-F238E27FC236}">
                <a16:creationId xmlns:a16="http://schemas.microsoft.com/office/drawing/2014/main" id="{8F6A755B-DC3E-40AA-B1E3-F87D13ABE2E0}"/>
              </a:ext>
            </a:extLst>
          </p:cNvPr>
          <p:cNvGraphicFramePr/>
          <p:nvPr>
            <p:extLst>
              <p:ext uri="{D42A27DB-BD31-4B8C-83A1-F6EECF244321}">
                <p14:modId xmlns:p14="http://schemas.microsoft.com/office/powerpoint/2010/main" val="1703133541"/>
              </p:ext>
            </p:extLst>
          </p:nvPr>
        </p:nvGraphicFramePr>
        <p:xfrm>
          <a:off x="34512" y="1655090"/>
          <a:ext cx="3167192" cy="2459716"/>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ángulo 50">
            <a:extLst>
              <a:ext uri="{FF2B5EF4-FFF2-40B4-BE49-F238E27FC236}">
                <a16:creationId xmlns:a16="http://schemas.microsoft.com/office/drawing/2014/main" id="{6176980E-58AE-46BF-9C9F-1600ED9C6615}"/>
              </a:ext>
            </a:extLst>
          </p:cNvPr>
          <p:cNvSpPr/>
          <p:nvPr/>
        </p:nvSpPr>
        <p:spPr>
          <a:xfrm>
            <a:off x="160036" y="4796453"/>
            <a:ext cx="2798507" cy="276999"/>
          </a:xfrm>
          <a:prstGeom prst="rect">
            <a:avLst/>
          </a:prstGeom>
          <a:solidFill>
            <a:schemeClr val="bg1"/>
          </a:solidFill>
        </p:spPr>
        <p:txBody>
          <a:bodyPr wrap="square">
            <a:spAutoFit/>
          </a:bodyPr>
          <a:lstStyle/>
          <a:p>
            <a:pPr defTabSz="914400"/>
            <a:r>
              <a:rPr lang="en-US" sz="600">
                <a:latin typeface="Taub Sans"/>
              </a:rPr>
              <a:t>Quelle: </a:t>
            </a:r>
            <a:r>
              <a:rPr lang="en-US" sz="600" kern="1200">
                <a:latin typeface="Taub Sans"/>
                <a:ea typeface="+mn-ea"/>
                <a:cs typeface="+mn-cs"/>
              </a:rPr>
              <a:t> </a:t>
            </a:r>
            <a:r>
              <a:rPr lang="de-DE" sz="600"/>
              <a:t>HR Report 2020 Lebenslanges Lernen, IBE Institut für Beschäftigung und Employability und Hays, 2020</a:t>
            </a:r>
            <a:endParaRPr lang="en-US" sz="600" kern="1200">
              <a:latin typeface="Taub Sans"/>
              <a:ea typeface="+mn-ea"/>
              <a:cs typeface="+mn-cs"/>
            </a:endParaRPr>
          </a:p>
        </p:txBody>
      </p:sp>
      <p:graphicFrame>
        <p:nvGraphicFramePr>
          <p:cNvPr id="11" name="Diagramm 10">
            <a:extLst>
              <a:ext uri="{FF2B5EF4-FFF2-40B4-BE49-F238E27FC236}">
                <a16:creationId xmlns:a16="http://schemas.microsoft.com/office/drawing/2014/main" id="{BC28E9D8-A59D-4AB6-A8CA-A67AAAC0C57B}"/>
              </a:ext>
            </a:extLst>
          </p:cNvPr>
          <p:cNvGraphicFramePr/>
          <p:nvPr>
            <p:extLst>
              <p:ext uri="{D42A27DB-BD31-4B8C-83A1-F6EECF244321}">
                <p14:modId xmlns:p14="http://schemas.microsoft.com/office/powerpoint/2010/main" val="1911331280"/>
              </p:ext>
            </p:extLst>
          </p:nvPr>
        </p:nvGraphicFramePr>
        <p:xfrm>
          <a:off x="2777965" y="2043128"/>
          <a:ext cx="3727222" cy="31003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m 18">
            <a:extLst>
              <a:ext uri="{FF2B5EF4-FFF2-40B4-BE49-F238E27FC236}">
                <a16:creationId xmlns:a16="http://schemas.microsoft.com/office/drawing/2014/main" id="{B8CB48D9-B12D-49A1-8F21-5B64B9DBC1B5}"/>
              </a:ext>
            </a:extLst>
          </p:cNvPr>
          <p:cNvGraphicFramePr/>
          <p:nvPr>
            <p:extLst>
              <p:ext uri="{D42A27DB-BD31-4B8C-83A1-F6EECF244321}">
                <p14:modId xmlns:p14="http://schemas.microsoft.com/office/powerpoint/2010/main" val="3606030385"/>
              </p:ext>
            </p:extLst>
          </p:nvPr>
        </p:nvGraphicFramePr>
        <p:xfrm>
          <a:off x="6362718" y="2043128"/>
          <a:ext cx="2587486" cy="2216036"/>
        </p:xfrm>
        <a:graphic>
          <a:graphicData uri="http://schemas.openxmlformats.org/drawingml/2006/chart">
            <c:chart xmlns:c="http://schemas.openxmlformats.org/drawingml/2006/chart" xmlns:r="http://schemas.openxmlformats.org/officeDocument/2006/relationships" r:id="rId5"/>
          </a:graphicData>
        </a:graphic>
      </p:graphicFrame>
      <p:sp>
        <p:nvSpPr>
          <p:cNvPr id="20" name="Inhaltsplatzhalter 2">
            <a:extLst>
              <a:ext uri="{FF2B5EF4-FFF2-40B4-BE49-F238E27FC236}">
                <a16:creationId xmlns:a16="http://schemas.microsoft.com/office/drawing/2014/main" id="{842FEFC5-7F0B-4D0F-AE5A-64A0106D1430}"/>
              </a:ext>
            </a:extLst>
          </p:cNvPr>
          <p:cNvSpPr txBox="1">
            <a:spLocks/>
          </p:cNvSpPr>
          <p:nvPr/>
        </p:nvSpPr>
        <p:spPr>
          <a:xfrm>
            <a:off x="3390427" y="1239505"/>
            <a:ext cx="2542248" cy="1008862"/>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2400">
                <a:solidFill>
                  <a:schemeClr val="accent1"/>
                </a:solidFill>
              </a:rPr>
              <a:t>47% </a:t>
            </a:r>
          </a:p>
          <a:p>
            <a:pPr algn="ctr"/>
            <a:r>
              <a:rPr lang="de-DE"/>
              <a:t>- unterschätzen Sie die Werbung durch Ihre eigenen Mitarbeiter nicht </a:t>
            </a:r>
          </a:p>
        </p:txBody>
      </p:sp>
      <p:cxnSp>
        <p:nvCxnSpPr>
          <p:cNvPr id="21" name="Gerader Verbinder 20">
            <a:extLst>
              <a:ext uri="{FF2B5EF4-FFF2-40B4-BE49-F238E27FC236}">
                <a16:creationId xmlns:a16="http://schemas.microsoft.com/office/drawing/2014/main" id="{1A0E7D19-4FC6-457D-B226-1E692FC5D4A1}"/>
              </a:ext>
            </a:extLst>
          </p:cNvPr>
          <p:cNvCxnSpPr>
            <a:cxnSpLocks/>
          </p:cNvCxnSpPr>
          <p:nvPr/>
        </p:nvCxnSpPr>
        <p:spPr>
          <a:xfrm>
            <a:off x="3073399" y="1151467"/>
            <a:ext cx="0" cy="3992033"/>
          </a:xfrm>
          <a:prstGeom prst="line">
            <a:avLst/>
          </a:prstGeom>
          <a:ln w="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6B8B58E-28C2-4937-A68B-E6146FB4B681}"/>
              </a:ext>
            </a:extLst>
          </p:cNvPr>
          <p:cNvCxnSpPr>
            <a:cxnSpLocks/>
          </p:cNvCxnSpPr>
          <p:nvPr/>
        </p:nvCxnSpPr>
        <p:spPr>
          <a:xfrm>
            <a:off x="6121399" y="1151467"/>
            <a:ext cx="0" cy="3992033"/>
          </a:xfrm>
          <a:prstGeom prst="line">
            <a:avLst/>
          </a:prstGeom>
          <a:ln w="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1073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785DF-A898-417E-81AE-0437FD5EF0A5}"/>
              </a:ext>
            </a:extLst>
          </p:cNvPr>
          <p:cNvSpPr>
            <a:spLocks noGrp="1"/>
          </p:cNvSpPr>
          <p:nvPr>
            <p:ph type="title"/>
          </p:nvPr>
        </p:nvSpPr>
        <p:spPr>
          <a:xfrm>
            <a:off x="384048" y="131243"/>
            <a:ext cx="7498080" cy="738664"/>
          </a:xfrm>
        </p:spPr>
        <p:txBody>
          <a:bodyPr/>
          <a:lstStyle/>
          <a:p>
            <a:r>
              <a:rPr lang="de-DE" sz="2400"/>
              <a:t>Was bedeutet „flexibles Arbeiten“ und welche Voraussetzungen muss HR dafür schaffen?</a:t>
            </a:r>
          </a:p>
        </p:txBody>
      </p:sp>
      <p:sp>
        <p:nvSpPr>
          <p:cNvPr id="5" name="Textplatzhalter 4">
            <a:extLst>
              <a:ext uri="{FF2B5EF4-FFF2-40B4-BE49-F238E27FC236}">
                <a16:creationId xmlns:a16="http://schemas.microsoft.com/office/drawing/2014/main" id="{AB82F34F-57D2-4752-9520-C21051ADC7E9}"/>
              </a:ext>
            </a:extLst>
          </p:cNvPr>
          <p:cNvSpPr>
            <a:spLocks noGrp="1"/>
          </p:cNvSpPr>
          <p:nvPr>
            <p:ph type="body" sz="quarter" idx="12"/>
          </p:nvPr>
        </p:nvSpPr>
        <p:spPr>
          <a:xfrm>
            <a:off x="384048" y="885290"/>
            <a:ext cx="7498080" cy="246221"/>
          </a:xfrm>
        </p:spPr>
        <p:txBody>
          <a:bodyPr/>
          <a:lstStyle/>
          <a:p>
            <a:r>
              <a:rPr lang="de-DE" sz="1600"/>
              <a:t>Flexibilität wichtig für Jobentscheidung | Sind Ihre HR-Prozesse flexibel genug?</a:t>
            </a:r>
          </a:p>
        </p:txBody>
      </p:sp>
      <p:cxnSp>
        <p:nvCxnSpPr>
          <p:cNvPr id="26" name="Gerader Verbinder 25">
            <a:extLst>
              <a:ext uri="{FF2B5EF4-FFF2-40B4-BE49-F238E27FC236}">
                <a16:creationId xmlns:a16="http://schemas.microsoft.com/office/drawing/2014/main" id="{F5BE5E67-A088-4EE5-BD9E-B4C0F11E1550}"/>
              </a:ext>
            </a:extLst>
          </p:cNvPr>
          <p:cNvCxnSpPr>
            <a:cxnSpLocks/>
          </p:cNvCxnSpPr>
          <p:nvPr/>
        </p:nvCxnSpPr>
        <p:spPr>
          <a:xfrm>
            <a:off x="3073399" y="1151467"/>
            <a:ext cx="0" cy="3992033"/>
          </a:xfrm>
          <a:prstGeom prst="line">
            <a:avLst/>
          </a:prstGeom>
          <a:ln w="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E531328-C469-4B57-A731-B30BAB565B80}"/>
              </a:ext>
            </a:extLst>
          </p:cNvPr>
          <p:cNvCxnSpPr>
            <a:cxnSpLocks/>
          </p:cNvCxnSpPr>
          <p:nvPr/>
        </p:nvCxnSpPr>
        <p:spPr>
          <a:xfrm>
            <a:off x="6121399" y="1151467"/>
            <a:ext cx="0" cy="3992033"/>
          </a:xfrm>
          <a:prstGeom prst="line">
            <a:avLst/>
          </a:prstGeom>
          <a:ln w="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Inhaltsplatzhalter 2">
            <a:extLst>
              <a:ext uri="{FF2B5EF4-FFF2-40B4-BE49-F238E27FC236}">
                <a16:creationId xmlns:a16="http://schemas.microsoft.com/office/drawing/2014/main" id="{006D5334-969E-4141-A3A2-CAAAD1323334}"/>
              </a:ext>
            </a:extLst>
          </p:cNvPr>
          <p:cNvSpPr txBox="1">
            <a:spLocks/>
          </p:cNvSpPr>
          <p:nvPr/>
        </p:nvSpPr>
        <p:spPr>
          <a:xfrm>
            <a:off x="1005346" y="1952974"/>
            <a:ext cx="2103120" cy="890260"/>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t>der Mitarbeiter aus aller Welt berichten, dass sie jede Woche unbezahlte Überstunden machen</a:t>
            </a:r>
          </a:p>
          <a:p>
            <a:endParaRPr lang="de-DE"/>
          </a:p>
          <a:p>
            <a:endParaRPr lang="de-DE"/>
          </a:p>
        </p:txBody>
      </p:sp>
      <p:sp>
        <p:nvSpPr>
          <p:cNvPr id="29" name="Inhaltsplatzhalter 2">
            <a:extLst>
              <a:ext uri="{FF2B5EF4-FFF2-40B4-BE49-F238E27FC236}">
                <a16:creationId xmlns:a16="http://schemas.microsoft.com/office/drawing/2014/main" id="{2DAF937C-9FC1-42EE-901D-788F3B6565FF}"/>
              </a:ext>
            </a:extLst>
          </p:cNvPr>
          <p:cNvSpPr txBox="1">
            <a:spLocks/>
          </p:cNvSpPr>
          <p:nvPr/>
        </p:nvSpPr>
        <p:spPr>
          <a:xfrm>
            <a:off x="1005346" y="3225641"/>
            <a:ext cx="2103120" cy="890260"/>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t>der Arbeitnehmer geben an, dass sie mind. 1x pro Woche gestresst sind</a:t>
            </a:r>
          </a:p>
          <a:p>
            <a:endParaRPr lang="de-DE"/>
          </a:p>
          <a:p>
            <a:endParaRPr lang="de-DE"/>
          </a:p>
        </p:txBody>
      </p:sp>
      <p:sp>
        <p:nvSpPr>
          <p:cNvPr id="30" name="Inhaltsplatzhalter 2">
            <a:extLst>
              <a:ext uri="{FF2B5EF4-FFF2-40B4-BE49-F238E27FC236}">
                <a16:creationId xmlns:a16="http://schemas.microsoft.com/office/drawing/2014/main" id="{0F4A975A-ABD7-41E6-AFAF-F29FD20C2F50}"/>
              </a:ext>
            </a:extLst>
          </p:cNvPr>
          <p:cNvSpPr txBox="1">
            <a:spLocks/>
          </p:cNvSpPr>
          <p:nvPr/>
        </p:nvSpPr>
        <p:spPr>
          <a:xfrm>
            <a:off x="6413373" y="1299918"/>
            <a:ext cx="2394738" cy="2147178"/>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solidFill>
                  <a:schemeClr val="accent1"/>
                </a:solidFill>
              </a:rPr>
              <a:t>25% </a:t>
            </a:r>
            <a:r>
              <a:rPr lang="de-DE"/>
              <a:t>der Arbeitnehmer geben an, dass ihr Unternehmen eine offizielle oder schriftliche Richtlinie zu flexiblen Arbeitsmethoden hat.</a:t>
            </a:r>
          </a:p>
          <a:p>
            <a:r>
              <a:rPr lang="de-DE">
                <a:solidFill>
                  <a:schemeClr val="accent1"/>
                </a:solidFill>
              </a:rPr>
              <a:t>35%</a:t>
            </a:r>
            <a:r>
              <a:rPr lang="de-DE"/>
              <a:t> der Mitarbeiter würden es vorziehen, für eine höhere Bezahlung mehr Stunden oder Tage pro Woche zu arbeiten.</a:t>
            </a:r>
          </a:p>
          <a:p>
            <a:r>
              <a:rPr lang="de-DE"/>
              <a:t>Nur </a:t>
            </a:r>
            <a:r>
              <a:rPr lang="de-DE">
                <a:solidFill>
                  <a:schemeClr val="accent1"/>
                </a:solidFill>
              </a:rPr>
              <a:t>17%</a:t>
            </a:r>
            <a:r>
              <a:rPr lang="de-DE"/>
              <a:t> weltweit wünschen sich eine 4-Tage-Woche.</a:t>
            </a:r>
          </a:p>
          <a:p>
            <a:r>
              <a:rPr lang="de-DE">
                <a:solidFill>
                  <a:schemeClr val="accent1"/>
                </a:solidFill>
              </a:rPr>
              <a:t>74%</a:t>
            </a:r>
            <a:r>
              <a:rPr lang="de-DE"/>
              <a:t> sind der Ansicht, dass sie in fünf Jahren mehr Optionen haben werden, was die Arbeitsmethoden und den Arbeitsort betrifft.</a:t>
            </a:r>
          </a:p>
          <a:p>
            <a:endParaRPr lang="de-DE"/>
          </a:p>
          <a:p>
            <a:endParaRPr lang="de-DE"/>
          </a:p>
        </p:txBody>
      </p:sp>
      <p:sp>
        <p:nvSpPr>
          <p:cNvPr id="31" name="Rectángulo 50">
            <a:extLst>
              <a:ext uri="{FF2B5EF4-FFF2-40B4-BE49-F238E27FC236}">
                <a16:creationId xmlns:a16="http://schemas.microsoft.com/office/drawing/2014/main" id="{3AFB38B1-4B99-490E-9761-2178A08E5D8F}"/>
              </a:ext>
            </a:extLst>
          </p:cNvPr>
          <p:cNvSpPr/>
          <p:nvPr/>
        </p:nvSpPr>
        <p:spPr>
          <a:xfrm>
            <a:off x="384048" y="4873757"/>
            <a:ext cx="2054294" cy="184666"/>
          </a:xfrm>
          <a:prstGeom prst="rect">
            <a:avLst/>
          </a:prstGeom>
          <a:solidFill>
            <a:schemeClr val="bg1"/>
          </a:solidFill>
        </p:spPr>
        <p:txBody>
          <a:bodyPr wrap="square">
            <a:spAutoFit/>
          </a:bodyPr>
          <a:lstStyle/>
          <a:p>
            <a:pPr defTabSz="914400" hangingPunct="1"/>
            <a:r>
              <a:rPr lang="en-US" sz="600">
                <a:latin typeface="Taub Sans"/>
              </a:rPr>
              <a:t>Quelle: </a:t>
            </a:r>
            <a:r>
              <a:rPr lang="en-US" sz="600" kern="1200">
                <a:latin typeface="Taub Sans"/>
                <a:ea typeface="+mn-ea"/>
                <a:cs typeface="+mn-cs"/>
              </a:rPr>
              <a:t> The Workforce View 2020, ADP Research Institute</a:t>
            </a:r>
          </a:p>
        </p:txBody>
      </p:sp>
      <p:pic>
        <p:nvPicPr>
          <p:cNvPr id="11" name="Grafik 10">
            <a:extLst>
              <a:ext uri="{FF2B5EF4-FFF2-40B4-BE49-F238E27FC236}">
                <a16:creationId xmlns:a16="http://schemas.microsoft.com/office/drawing/2014/main" id="{0A614E0B-A6DC-465F-943A-C021EEF9DFC9}"/>
              </a:ext>
            </a:extLst>
          </p:cNvPr>
          <p:cNvPicPr>
            <a:picLocks noChangeAspect="1"/>
          </p:cNvPicPr>
          <p:nvPr/>
        </p:nvPicPr>
        <p:blipFill>
          <a:blip r:embed="rId3"/>
          <a:stretch>
            <a:fillRect/>
          </a:stretch>
        </p:blipFill>
        <p:spPr>
          <a:xfrm>
            <a:off x="95378" y="1891878"/>
            <a:ext cx="969348" cy="890093"/>
          </a:xfrm>
          <a:prstGeom prst="rect">
            <a:avLst/>
          </a:prstGeom>
        </p:spPr>
      </p:pic>
      <p:pic>
        <p:nvPicPr>
          <p:cNvPr id="12" name="Grafik 11">
            <a:extLst>
              <a:ext uri="{FF2B5EF4-FFF2-40B4-BE49-F238E27FC236}">
                <a16:creationId xmlns:a16="http://schemas.microsoft.com/office/drawing/2014/main" id="{EF06E1BC-C151-4AB4-BFE2-961611CFDF36}"/>
              </a:ext>
            </a:extLst>
          </p:cNvPr>
          <p:cNvPicPr>
            <a:picLocks noChangeAspect="1"/>
          </p:cNvPicPr>
          <p:nvPr/>
        </p:nvPicPr>
        <p:blipFill>
          <a:blip r:embed="rId4"/>
          <a:stretch>
            <a:fillRect/>
          </a:stretch>
        </p:blipFill>
        <p:spPr>
          <a:xfrm>
            <a:off x="80136" y="3080834"/>
            <a:ext cx="999831" cy="890093"/>
          </a:xfrm>
          <a:prstGeom prst="rect">
            <a:avLst/>
          </a:prstGeom>
        </p:spPr>
      </p:pic>
      <p:sp>
        <p:nvSpPr>
          <p:cNvPr id="32" name="Inhaltsplatzhalter 2">
            <a:extLst>
              <a:ext uri="{FF2B5EF4-FFF2-40B4-BE49-F238E27FC236}">
                <a16:creationId xmlns:a16="http://schemas.microsoft.com/office/drawing/2014/main" id="{07E99321-9965-470A-8486-E227A70BA81A}"/>
              </a:ext>
            </a:extLst>
          </p:cNvPr>
          <p:cNvSpPr txBox="1">
            <a:spLocks/>
          </p:cNvSpPr>
          <p:nvPr/>
        </p:nvSpPr>
        <p:spPr>
          <a:xfrm>
            <a:off x="3420735" y="1303529"/>
            <a:ext cx="2342937" cy="3525440"/>
          </a:xfrm>
          <a:prstGeom prst="rect">
            <a:avLst/>
          </a:prstGeom>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solidFill>
                  <a:schemeClr val="accent1"/>
                </a:solidFill>
              </a:rPr>
              <a:t>Worin sehen Sie die größte Chance, die aus der Corona-Krise entstehen kann?</a:t>
            </a:r>
          </a:p>
          <a:p>
            <a:r>
              <a:rPr lang="de-DE" i="1"/>
              <a:t>„Die Einsicht, das man nicht den ganzen Tag im Büro aufeinander sitzen muss.“</a:t>
            </a:r>
          </a:p>
          <a:p>
            <a:r>
              <a:rPr lang="de-DE" i="1"/>
              <a:t>„Höhere Akzeptanz von Home Office.“</a:t>
            </a:r>
          </a:p>
          <a:p>
            <a:r>
              <a:rPr lang="de-DE" i="1"/>
              <a:t>„Stärkung von Möglichkeiten für mobile Arbeit und virtuelle Zusammenarbeit.“</a:t>
            </a:r>
          </a:p>
          <a:p>
            <a:r>
              <a:rPr lang="de-DE" i="1"/>
              <a:t>„Jeder muss New Work und Agilität umsetzen, es entscheidet nur noch das wie und nicht mehr das wann.“</a:t>
            </a:r>
          </a:p>
          <a:p>
            <a:endParaRPr lang="de-DE"/>
          </a:p>
          <a:p>
            <a:endParaRPr lang="de-DE"/>
          </a:p>
          <a:p>
            <a:endParaRPr lang="de-DE"/>
          </a:p>
        </p:txBody>
      </p:sp>
      <p:sp>
        <p:nvSpPr>
          <p:cNvPr id="33" name="Rectángulo 50">
            <a:extLst>
              <a:ext uri="{FF2B5EF4-FFF2-40B4-BE49-F238E27FC236}">
                <a16:creationId xmlns:a16="http://schemas.microsoft.com/office/drawing/2014/main" id="{9AA5AA44-CDE5-477B-B302-B73F33F75B7D}"/>
              </a:ext>
            </a:extLst>
          </p:cNvPr>
          <p:cNvSpPr/>
          <p:nvPr/>
        </p:nvSpPr>
        <p:spPr>
          <a:xfrm>
            <a:off x="6413373" y="4873757"/>
            <a:ext cx="2054294" cy="184666"/>
          </a:xfrm>
          <a:prstGeom prst="rect">
            <a:avLst/>
          </a:prstGeom>
          <a:solidFill>
            <a:schemeClr val="bg1"/>
          </a:solidFill>
        </p:spPr>
        <p:txBody>
          <a:bodyPr wrap="square">
            <a:spAutoFit/>
          </a:bodyPr>
          <a:lstStyle/>
          <a:p>
            <a:pPr defTabSz="914400" hangingPunct="1"/>
            <a:r>
              <a:rPr lang="en-US" sz="600">
                <a:latin typeface="Taub Sans"/>
              </a:rPr>
              <a:t>Quelle: </a:t>
            </a:r>
            <a:r>
              <a:rPr lang="en-US" sz="600" kern="1200">
                <a:latin typeface="Taub Sans"/>
                <a:ea typeface="+mn-ea"/>
                <a:cs typeface="+mn-cs"/>
              </a:rPr>
              <a:t> The Workforce View 2020, ADP Research Institute</a:t>
            </a:r>
          </a:p>
        </p:txBody>
      </p:sp>
      <p:sp>
        <p:nvSpPr>
          <p:cNvPr id="34" name="Rectángulo 50">
            <a:extLst>
              <a:ext uri="{FF2B5EF4-FFF2-40B4-BE49-F238E27FC236}">
                <a16:creationId xmlns:a16="http://schemas.microsoft.com/office/drawing/2014/main" id="{74C624EA-A8B3-4FFE-8117-8DE19F0FB18F}"/>
              </a:ext>
            </a:extLst>
          </p:cNvPr>
          <p:cNvSpPr/>
          <p:nvPr/>
        </p:nvSpPr>
        <p:spPr>
          <a:xfrm>
            <a:off x="3417410" y="4873757"/>
            <a:ext cx="2054294" cy="184666"/>
          </a:xfrm>
          <a:prstGeom prst="rect">
            <a:avLst/>
          </a:prstGeom>
          <a:solidFill>
            <a:schemeClr val="bg1"/>
          </a:solidFill>
        </p:spPr>
        <p:txBody>
          <a:bodyPr wrap="square">
            <a:spAutoFit/>
          </a:bodyPr>
          <a:lstStyle/>
          <a:p>
            <a:pPr defTabSz="914400"/>
            <a:r>
              <a:rPr lang="en-US" sz="600">
                <a:latin typeface="Taub Sans"/>
              </a:rPr>
              <a:t>Quelle: </a:t>
            </a:r>
            <a:r>
              <a:rPr lang="en-US" sz="600" kern="1200">
                <a:latin typeface="Taub Sans"/>
                <a:ea typeface="+mn-ea"/>
                <a:cs typeface="+mn-cs"/>
              </a:rPr>
              <a:t> </a:t>
            </a:r>
            <a:r>
              <a:rPr lang="de-DE" sz="600"/>
              <a:t>Institut für Beschäftigung und </a:t>
            </a:r>
            <a:r>
              <a:rPr lang="de-DE" sz="600" err="1"/>
              <a:t>Employabilität</a:t>
            </a:r>
            <a:r>
              <a:rPr lang="de-DE" sz="600"/>
              <a:t>, 2020</a:t>
            </a:r>
            <a:endParaRPr lang="en-US" sz="600" kern="1200">
              <a:latin typeface="Taub Sans"/>
              <a:ea typeface="+mn-ea"/>
              <a:cs typeface="+mn-cs"/>
            </a:endParaRPr>
          </a:p>
        </p:txBody>
      </p:sp>
    </p:spTree>
    <p:extLst>
      <p:ext uri="{BB962C8B-B14F-4D97-AF65-F5344CB8AC3E}">
        <p14:creationId xmlns:p14="http://schemas.microsoft.com/office/powerpoint/2010/main" val="2247461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785DF-A898-417E-81AE-0437FD5EF0A5}"/>
              </a:ext>
            </a:extLst>
          </p:cNvPr>
          <p:cNvSpPr>
            <a:spLocks noGrp="1"/>
          </p:cNvSpPr>
          <p:nvPr>
            <p:ph type="title"/>
          </p:nvPr>
        </p:nvSpPr>
        <p:spPr>
          <a:xfrm>
            <a:off x="384048" y="131243"/>
            <a:ext cx="7498080" cy="738664"/>
          </a:xfrm>
        </p:spPr>
        <p:txBody>
          <a:bodyPr/>
          <a:lstStyle/>
          <a:p>
            <a:r>
              <a:rPr lang="de-DE" sz="2400"/>
              <a:t>Wie bringt HR die Anforderungen von Arbeitnehmern und Unternehmen unter einen Hut?</a:t>
            </a:r>
          </a:p>
        </p:txBody>
      </p:sp>
      <p:sp>
        <p:nvSpPr>
          <p:cNvPr id="5" name="Textplatzhalter 4">
            <a:extLst>
              <a:ext uri="{FF2B5EF4-FFF2-40B4-BE49-F238E27FC236}">
                <a16:creationId xmlns:a16="http://schemas.microsoft.com/office/drawing/2014/main" id="{AB82F34F-57D2-4752-9520-C21051ADC7E9}"/>
              </a:ext>
            </a:extLst>
          </p:cNvPr>
          <p:cNvSpPr>
            <a:spLocks noGrp="1"/>
          </p:cNvSpPr>
          <p:nvPr>
            <p:ph type="body" sz="quarter" idx="12"/>
          </p:nvPr>
        </p:nvSpPr>
        <p:spPr>
          <a:xfrm>
            <a:off x="384048" y="885290"/>
            <a:ext cx="7498080" cy="246221"/>
          </a:xfrm>
        </p:spPr>
        <p:txBody>
          <a:bodyPr/>
          <a:lstStyle/>
          <a:p>
            <a:pPr>
              <a:spcAft>
                <a:spcPts val="0"/>
              </a:spcAft>
            </a:pPr>
            <a:r>
              <a:rPr lang="de-DE" sz="1600"/>
              <a:t>Bezahlung | Fähigkeiten | passende Talente | flexibles Arbeiten | Voraussetzungen</a:t>
            </a:r>
          </a:p>
        </p:txBody>
      </p:sp>
      <p:sp>
        <p:nvSpPr>
          <p:cNvPr id="32" name="Inhaltsplatzhalter 2">
            <a:extLst>
              <a:ext uri="{FF2B5EF4-FFF2-40B4-BE49-F238E27FC236}">
                <a16:creationId xmlns:a16="http://schemas.microsoft.com/office/drawing/2014/main" id="{07E99321-9965-470A-8486-E227A70BA81A}"/>
              </a:ext>
            </a:extLst>
          </p:cNvPr>
          <p:cNvSpPr txBox="1">
            <a:spLocks/>
          </p:cNvSpPr>
          <p:nvPr/>
        </p:nvSpPr>
        <p:spPr>
          <a:xfrm>
            <a:off x="366109" y="1439466"/>
            <a:ext cx="2651412" cy="3594662"/>
          </a:xfrm>
          <a:prstGeom prst="rect">
            <a:avLst/>
          </a:prstGeom>
          <a:solidFill>
            <a:schemeClr val="accent1"/>
          </a:solidFill>
        </p:spPr>
        <p:txBody>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de-DE">
                <a:solidFill>
                  <a:schemeClr val="bg1"/>
                </a:solidFill>
              </a:rPr>
              <a:t>Arbeitgeber müssen die Motivation der Mitarbeiter in Zeiten großer Ungewissheit aufrechterhalten </a:t>
            </a:r>
          </a:p>
          <a:p>
            <a:pPr marL="171450" indent="-171450">
              <a:buFont typeface="Arial" panose="020B0604020202020204" pitchFamily="34" charset="0"/>
              <a:buChar char="•"/>
            </a:pPr>
            <a:r>
              <a:rPr lang="de-DE">
                <a:solidFill>
                  <a:schemeClr val="bg1"/>
                </a:solidFill>
              </a:rPr>
              <a:t>HR-Teams spielen eine Schlüsselrolle bei der Wahrung der Arbeitsmoral und der Unterstützung von Mitarbeitern</a:t>
            </a:r>
          </a:p>
          <a:p>
            <a:pPr marL="171450" indent="-171450">
              <a:buFont typeface="Arial" panose="020B0604020202020204" pitchFamily="34" charset="0"/>
              <a:buChar char="•"/>
            </a:pPr>
            <a:r>
              <a:rPr lang="de-DE">
                <a:solidFill>
                  <a:schemeClr val="bg1"/>
                </a:solidFill>
              </a:rPr>
              <a:t>ein Kulturwandel ist erforderlich </a:t>
            </a:r>
          </a:p>
          <a:p>
            <a:pPr marL="171450" indent="-171450">
              <a:buFont typeface="Arial" panose="020B0604020202020204" pitchFamily="34" charset="0"/>
              <a:buChar char="•"/>
            </a:pPr>
            <a:r>
              <a:rPr lang="de-DE">
                <a:solidFill>
                  <a:schemeClr val="bg1"/>
                </a:solidFill>
              </a:rPr>
              <a:t>Die Qualität von Zeit sollte wichtiger sein als die Quantität </a:t>
            </a:r>
          </a:p>
          <a:p>
            <a:pPr marL="171450" indent="-171450">
              <a:buFont typeface="Arial" panose="020B0604020202020204" pitchFamily="34" charset="0"/>
              <a:buChar char="•"/>
            </a:pPr>
            <a:r>
              <a:rPr lang="de-DE">
                <a:solidFill>
                  <a:schemeClr val="bg1"/>
                </a:solidFill>
              </a:rPr>
              <a:t>das Konzept der Work-Life-Balance muss neu kalibriert werden</a:t>
            </a:r>
          </a:p>
          <a:p>
            <a:pPr marL="171450" indent="-171450">
              <a:buFont typeface="Arial" panose="020B0604020202020204" pitchFamily="34" charset="0"/>
              <a:buChar char="•"/>
            </a:pPr>
            <a:endParaRPr lang="de-DE">
              <a:solidFill>
                <a:schemeClr val="bg1"/>
              </a:solidFill>
            </a:endParaRPr>
          </a:p>
          <a:p>
            <a:pPr marL="171450" indent="-171450">
              <a:buFont typeface="Arial" panose="020B0604020202020204" pitchFamily="34" charset="0"/>
              <a:buChar char="•"/>
            </a:pPr>
            <a:endParaRPr lang="de-DE">
              <a:solidFill>
                <a:schemeClr val="bg1"/>
              </a:solidFill>
            </a:endParaRPr>
          </a:p>
          <a:p>
            <a:pPr marL="171450" indent="-171450">
              <a:buFont typeface="Arial" panose="020B0604020202020204" pitchFamily="34" charset="0"/>
              <a:buChar char="•"/>
            </a:pPr>
            <a:endParaRPr lang="de-DE">
              <a:solidFill>
                <a:schemeClr val="bg1"/>
              </a:solidFill>
            </a:endParaRPr>
          </a:p>
          <a:p>
            <a:pPr marL="171450" indent="-171450">
              <a:buFont typeface="Arial" panose="020B0604020202020204" pitchFamily="34" charset="0"/>
              <a:buChar char="•"/>
            </a:pPr>
            <a:endParaRPr lang="de-DE">
              <a:solidFill>
                <a:schemeClr val="bg1"/>
              </a:solidFill>
            </a:endParaRPr>
          </a:p>
        </p:txBody>
      </p:sp>
      <p:pic>
        <p:nvPicPr>
          <p:cNvPr id="6" name="Grafik 5">
            <a:extLst>
              <a:ext uri="{FF2B5EF4-FFF2-40B4-BE49-F238E27FC236}">
                <a16:creationId xmlns:a16="http://schemas.microsoft.com/office/drawing/2014/main" id="{8F9360D4-5166-4F3D-BB13-F399533EF02E}"/>
              </a:ext>
            </a:extLst>
          </p:cNvPr>
          <p:cNvPicPr>
            <a:picLocks noChangeAspect="1"/>
          </p:cNvPicPr>
          <p:nvPr/>
        </p:nvPicPr>
        <p:blipFill>
          <a:blip r:embed="rId3"/>
          <a:stretch>
            <a:fillRect/>
          </a:stretch>
        </p:blipFill>
        <p:spPr>
          <a:xfrm>
            <a:off x="3333369" y="1795938"/>
            <a:ext cx="5372638" cy="2264569"/>
          </a:xfrm>
          <a:prstGeom prst="rect">
            <a:avLst/>
          </a:prstGeom>
        </p:spPr>
      </p:pic>
      <p:sp>
        <p:nvSpPr>
          <p:cNvPr id="9" name="Pfeil: nach rechts 8">
            <a:extLst>
              <a:ext uri="{FF2B5EF4-FFF2-40B4-BE49-F238E27FC236}">
                <a16:creationId xmlns:a16="http://schemas.microsoft.com/office/drawing/2014/main" id="{EFC0439D-5FAF-4F32-843A-7CB64E203887}"/>
              </a:ext>
            </a:extLst>
          </p:cNvPr>
          <p:cNvSpPr/>
          <p:nvPr/>
        </p:nvSpPr>
        <p:spPr>
          <a:xfrm>
            <a:off x="3333369" y="1329213"/>
            <a:ext cx="5372638" cy="466725"/>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r>
              <a:rPr lang="de-DE" sz="1200">
                <a:solidFill>
                  <a:schemeClr val="accent1"/>
                </a:solidFill>
              </a:rPr>
              <a:t>Der Flexibilität gehört die Zukunft</a:t>
            </a:r>
          </a:p>
        </p:txBody>
      </p:sp>
      <p:sp>
        <p:nvSpPr>
          <p:cNvPr id="14" name="Rectángulo 50">
            <a:extLst>
              <a:ext uri="{FF2B5EF4-FFF2-40B4-BE49-F238E27FC236}">
                <a16:creationId xmlns:a16="http://schemas.microsoft.com/office/drawing/2014/main" id="{84A1EFAC-173A-4683-9CE4-93B7A7106F67}"/>
              </a:ext>
            </a:extLst>
          </p:cNvPr>
          <p:cNvSpPr/>
          <p:nvPr/>
        </p:nvSpPr>
        <p:spPr>
          <a:xfrm>
            <a:off x="6464807" y="4919924"/>
            <a:ext cx="1860678" cy="184666"/>
          </a:xfrm>
          <a:prstGeom prst="rect">
            <a:avLst/>
          </a:prstGeom>
          <a:solidFill>
            <a:schemeClr val="bg1"/>
          </a:solidFill>
        </p:spPr>
        <p:txBody>
          <a:bodyPr wrap="square">
            <a:spAutoFit/>
          </a:bodyPr>
          <a:lstStyle/>
          <a:p>
            <a:pPr defTabSz="914400" hangingPunct="1"/>
            <a:r>
              <a:rPr lang="en-US" sz="600">
                <a:latin typeface="Taub Sans"/>
              </a:rPr>
              <a:t>Quelle: </a:t>
            </a:r>
            <a:r>
              <a:rPr lang="en-US" sz="600" kern="1200">
                <a:latin typeface="Taub Sans"/>
                <a:ea typeface="+mn-ea"/>
                <a:cs typeface="+mn-cs"/>
              </a:rPr>
              <a:t> Future of Pay, ADP Research Institute, 2019</a:t>
            </a:r>
          </a:p>
        </p:txBody>
      </p:sp>
    </p:spTree>
    <p:extLst>
      <p:ext uri="{BB962C8B-B14F-4D97-AF65-F5344CB8AC3E}">
        <p14:creationId xmlns:p14="http://schemas.microsoft.com/office/powerpoint/2010/main" val="2244649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B1CEB1-D9E8-4CE3-A38D-BC6BCE27D596}"/>
              </a:ext>
            </a:extLst>
          </p:cNvPr>
          <p:cNvSpPr>
            <a:spLocks noGrp="1"/>
          </p:cNvSpPr>
          <p:nvPr>
            <p:ph type="body" sz="quarter" idx="12"/>
          </p:nvPr>
        </p:nvSpPr>
        <p:spPr>
          <a:xfrm>
            <a:off x="255640" y="299864"/>
            <a:ext cx="6400800" cy="553998"/>
          </a:xfrm>
        </p:spPr>
        <p:txBody>
          <a:bodyPr/>
          <a:lstStyle/>
          <a:p>
            <a:r>
              <a:rPr lang="en-US"/>
              <a:t>Downloads</a:t>
            </a:r>
          </a:p>
        </p:txBody>
      </p:sp>
      <p:sp>
        <p:nvSpPr>
          <p:cNvPr id="4" name="Slide Number Placeholder 3">
            <a:extLst>
              <a:ext uri="{FF2B5EF4-FFF2-40B4-BE49-F238E27FC236}">
                <a16:creationId xmlns:a16="http://schemas.microsoft.com/office/drawing/2014/main" id="{F42F52CE-05D0-473B-8C86-2AFB6A38B185}"/>
              </a:ext>
            </a:extLst>
          </p:cNvPr>
          <p:cNvSpPr>
            <a:spLocks noGrp="1"/>
          </p:cNvSpPr>
          <p:nvPr>
            <p:ph type="sldNum" sz="quarter" idx="14"/>
          </p:nvPr>
        </p:nvSpPr>
        <p:spPr/>
        <p:txBody>
          <a:bodyPr/>
          <a:lstStyle/>
          <a:p>
            <a:fld id="{0C691DA3-4ABE-49F3-91E6-D9975CC9DD5F}" type="slidenum">
              <a:rPr lang="en-US" smtClean="0"/>
              <a:pPr/>
              <a:t>9</a:t>
            </a:fld>
            <a:endParaRPr lang="en-US"/>
          </a:p>
        </p:txBody>
      </p:sp>
      <p:sp>
        <p:nvSpPr>
          <p:cNvPr id="7" name="Footer Placeholder 6">
            <a:extLst>
              <a:ext uri="{FF2B5EF4-FFF2-40B4-BE49-F238E27FC236}">
                <a16:creationId xmlns:a16="http://schemas.microsoft.com/office/drawing/2014/main" id="{DA232DB9-11E9-4E64-87AE-EB9EAC58C38E}"/>
              </a:ext>
            </a:extLst>
          </p:cNvPr>
          <p:cNvSpPr>
            <a:spLocks noGrp="1"/>
          </p:cNvSpPr>
          <p:nvPr>
            <p:ph type="ftr" sz="quarter" idx="15"/>
          </p:nvPr>
        </p:nvSpPr>
        <p:spPr/>
        <p:txBody>
          <a:bodyPr/>
          <a:lstStyle/>
          <a:p>
            <a:r>
              <a:rPr lang="en-US"/>
              <a:t>Die Rolle von HR in der Business-</a:t>
            </a:r>
            <a:r>
              <a:rPr lang="en-US" err="1"/>
              <a:t>Kontinuität</a:t>
            </a:r>
            <a:r>
              <a:rPr lang="en-US"/>
              <a:t> | 16. </a:t>
            </a:r>
            <a:r>
              <a:rPr lang="en-US" err="1"/>
              <a:t>Juni</a:t>
            </a:r>
            <a:r>
              <a:rPr lang="en-US"/>
              <a:t> 2020 online</a:t>
            </a:r>
          </a:p>
        </p:txBody>
      </p:sp>
      <p:sp>
        <p:nvSpPr>
          <p:cNvPr id="8" name="Inhaltsplatzhalter 3">
            <a:extLst>
              <a:ext uri="{FF2B5EF4-FFF2-40B4-BE49-F238E27FC236}">
                <a16:creationId xmlns:a16="http://schemas.microsoft.com/office/drawing/2014/main" id="{7DA83E41-5146-4A3C-881C-43E37B071946}"/>
              </a:ext>
            </a:extLst>
          </p:cNvPr>
          <p:cNvSpPr txBox="1">
            <a:spLocks/>
          </p:cNvSpPr>
          <p:nvPr/>
        </p:nvSpPr>
        <p:spPr>
          <a:xfrm>
            <a:off x="4692198" y="3993179"/>
            <a:ext cx="2518773" cy="615553"/>
          </a:xfrm>
          <a:prstGeom prst="rect">
            <a:avLst/>
          </a:prstGeom>
          <a:solidFill>
            <a:schemeClr val="bg1"/>
          </a:solid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de-DE" sz="1000" dirty="0"/>
              <a:t>Future </a:t>
            </a:r>
            <a:r>
              <a:rPr lang="de-DE" sz="1000" dirty="0" err="1"/>
              <a:t>of</a:t>
            </a:r>
            <a:r>
              <a:rPr lang="de-DE" sz="1000" dirty="0"/>
              <a:t> Pay – Wie möchten Ihre Mitarbeiter bezahlt werden?, ADP Research Institute, 2019 </a:t>
            </a:r>
            <a:r>
              <a:rPr lang="de-DE" sz="1000" dirty="0">
                <a:solidFill>
                  <a:srgbClr val="FF0000"/>
                </a:solidFill>
              </a:rPr>
              <a:t>www.de-adp.com/hr-einblicke-themen-trends/payroll-future-of-pay/</a:t>
            </a:r>
          </a:p>
        </p:txBody>
      </p:sp>
      <p:pic>
        <p:nvPicPr>
          <p:cNvPr id="2" name="Grafik 1">
            <a:extLst>
              <a:ext uri="{FF2B5EF4-FFF2-40B4-BE49-F238E27FC236}">
                <a16:creationId xmlns:a16="http://schemas.microsoft.com/office/drawing/2014/main" id="{7A60CE9A-097B-4A25-9CED-24E8C02F1C2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39311" y="970707"/>
            <a:ext cx="1756976" cy="2484000"/>
          </a:xfrm>
          <a:prstGeom prst="rect">
            <a:avLst/>
          </a:prstGeom>
          <a:effectLst>
            <a:outerShdw blurRad="50800" dist="38100" dir="8100000" algn="tr" rotWithShape="0">
              <a:prstClr val="black">
                <a:alpha val="40000"/>
              </a:prstClr>
            </a:outerShdw>
          </a:effectLst>
        </p:spPr>
      </p:pic>
      <p:sp>
        <p:nvSpPr>
          <p:cNvPr id="9" name="Inhaltsplatzhalter 3">
            <a:extLst>
              <a:ext uri="{FF2B5EF4-FFF2-40B4-BE49-F238E27FC236}">
                <a16:creationId xmlns:a16="http://schemas.microsoft.com/office/drawing/2014/main" id="{46F75056-E57A-4F67-ADC9-2A330CE7B18A}"/>
              </a:ext>
            </a:extLst>
          </p:cNvPr>
          <p:cNvSpPr txBox="1">
            <a:spLocks/>
          </p:cNvSpPr>
          <p:nvPr/>
        </p:nvSpPr>
        <p:spPr>
          <a:xfrm>
            <a:off x="376209" y="3997418"/>
            <a:ext cx="1515837" cy="615553"/>
          </a:xfrm>
          <a:prstGeom prst="rect">
            <a:avLst/>
          </a:prstGeom>
          <a:solidFill>
            <a:schemeClr val="bg1"/>
          </a:solid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de-DE" sz="1000" dirty="0"/>
              <a:t>The </a:t>
            </a:r>
            <a:r>
              <a:rPr lang="de-DE" sz="1000" dirty="0" err="1"/>
              <a:t>Workforce</a:t>
            </a:r>
            <a:r>
              <a:rPr lang="de-DE" sz="1000" dirty="0"/>
              <a:t> View 2020 (Vol. 1 vor Covid-19), ADP Research Institute, 2020 </a:t>
            </a:r>
            <a:r>
              <a:rPr lang="de-DE" sz="1000" dirty="0" err="1">
                <a:solidFill>
                  <a:srgbClr val="FF0000"/>
                </a:solidFill>
              </a:rPr>
              <a:t>www.de-adp.com</a:t>
            </a:r>
            <a:r>
              <a:rPr lang="de-DE" sz="1000" dirty="0">
                <a:solidFill>
                  <a:srgbClr val="FF0000"/>
                </a:solidFill>
              </a:rPr>
              <a:t>/wfv2020</a:t>
            </a:r>
          </a:p>
        </p:txBody>
      </p:sp>
      <p:sp>
        <p:nvSpPr>
          <p:cNvPr id="10" name="Inhaltsplatzhalter 3">
            <a:extLst>
              <a:ext uri="{FF2B5EF4-FFF2-40B4-BE49-F238E27FC236}">
                <a16:creationId xmlns:a16="http://schemas.microsoft.com/office/drawing/2014/main" id="{83F86B6A-1C13-4705-940F-9DA129060D4F}"/>
              </a:ext>
            </a:extLst>
          </p:cNvPr>
          <p:cNvSpPr txBox="1">
            <a:spLocks/>
          </p:cNvSpPr>
          <p:nvPr/>
        </p:nvSpPr>
        <p:spPr>
          <a:xfrm>
            <a:off x="2210078" y="3997418"/>
            <a:ext cx="2050339" cy="769441"/>
          </a:xfrm>
          <a:prstGeom prst="rect">
            <a:avLst/>
          </a:prstGeom>
          <a:solidFill>
            <a:schemeClr val="bg1"/>
          </a:solidFill>
        </p:spPr>
        <p:txBody>
          <a:bodyPr vert="horz" wrap="square" lIns="0" tIns="0" rIns="0" bIns="0" rtlCol="0">
            <a:spAutoFit/>
          </a:bodyPr>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de-DE" sz="1000" dirty="0"/>
              <a:t>Whitepaper „Eine länderübergreifende </a:t>
            </a:r>
            <a:r>
              <a:rPr lang="de-DE" sz="1000" dirty="0" err="1"/>
              <a:t>Payroll</a:t>
            </a:r>
            <a:r>
              <a:rPr lang="de-DE" sz="1000" dirty="0"/>
              <a:t>-Lösung Ihr Wegweiser für globales Wachstum“, ADP, 2020 </a:t>
            </a:r>
            <a:r>
              <a:rPr lang="de-DE" sz="1000" dirty="0" err="1">
                <a:solidFill>
                  <a:srgbClr val="FF0000"/>
                </a:solidFill>
              </a:rPr>
              <a:t>www.adpinfo.com</a:t>
            </a:r>
            <a:r>
              <a:rPr lang="de-DE" sz="1000" dirty="0">
                <a:solidFill>
                  <a:srgbClr val="FF0000"/>
                </a:solidFill>
              </a:rPr>
              <a:t>/globales-Wachstum</a:t>
            </a:r>
          </a:p>
          <a:p>
            <a:pPr>
              <a:spcAft>
                <a:spcPts val="0"/>
              </a:spcAft>
            </a:pPr>
            <a:endParaRPr lang="de-DE" sz="1000" dirty="0">
              <a:solidFill>
                <a:srgbClr val="FF0000"/>
              </a:solidFill>
            </a:endParaRPr>
          </a:p>
        </p:txBody>
      </p:sp>
      <p:pic>
        <p:nvPicPr>
          <p:cNvPr id="3" name="Grafik 2">
            <a:extLst>
              <a:ext uri="{FF2B5EF4-FFF2-40B4-BE49-F238E27FC236}">
                <a16:creationId xmlns:a16="http://schemas.microsoft.com/office/drawing/2014/main" id="{6B48BD5A-8770-4624-BC6A-9FE3BC410314}"/>
              </a:ext>
            </a:extLst>
          </p:cNvPr>
          <p:cNvPicPr>
            <a:picLocks noChangeAspect="1"/>
          </p:cNvPicPr>
          <p:nvPr/>
        </p:nvPicPr>
        <p:blipFill>
          <a:blip r:embed="rId4"/>
          <a:stretch>
            <a:fillRect/>
          </a:stretch>
        </p:blipFill>
        <p:spPr>
          <a:xfrm>
            <a:off x="2395224" y="1150321"/>
            <a:ext cx="1753412" cy="2484000"/>
          </a:xfrm>
          <a:prstGeom prst="rect">
            <a:avLst/>
          </a:prstGeom>
          <a:ln>
            <a:solidFill>
              <a:schemeClr val="accent1"/>
            </a:solidFill>
          </a:ln>
        </p:spPr>
      </p:pic>
      <p:pic>
        <p:nvPicPr>
          <p:cNvPr id="6" name="Grafik 5">
            <a:extLst>
              <a:ext uri="{FF2B5EF4-FFF2-40B4-BE49-F238E27FC236}">
                <a16:creationId xmlns:a16="http://schemas.microsoft.com/office/drawing/2014/main" id="{086CE163-FAFE-4654-82FD-B5D8CB049B9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692199" y="1150321"/>
            <a:ext cx="2518773" cy="2376000"/>
          </a:xfrm>
          <a:prstGeom prst="rect">
            <a:avLst/>
          </a:prstGeom>
          <a:ln>
            <a:solidFill>
              <a:schemeClr val="accent1"/>
            </a:solidFill>
          </a:ln>
        </p:spPr>
      </p:pic>
    </p:spTree>
    <p:extLst>
      <p:ext uri="{BB962C8B-B14F-4D97-AF65-F5344CB8AC3E}">
        <p14:creationId xmlns:p14="http://schemas.microsoft.com/office/powerpoint/2010/main" val="26758590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7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OPbtU9v3YVbFUaXPmcv0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aEFX0IuNXRLJDFuX.S53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GOXQFbf50JrJPlMJyXgW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_0Fdwso_K7c2CmrvO8g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wKLa9ddkkBmUXJKneEG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2dRRHp7PKe2gWWR1aTN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k3VU_Flq12.IrDx8KpqE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TOU_pg0hFueiYUADnW.xh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bV0RJ1ZEGECmjZr.qPW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2EZLnIq1S0ju5Z2Qk38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fTQKWOPWjb3z_yY.HXnV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9PtQ37uS1uSLPJiUgU7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GD_tj2BspRM4LbPZTtSI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gdUJmHT.t0XuGu3DpMmv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TCwCd59hBdlNIGn5v8kC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ARZwuv2AeWApcjPQummH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aDp8AKhmbgmZC8cr0EP3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_BpDMF294DJ6fTe7zvUFZ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1Mr2I3k0Wvh2YX7TGmHE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bADpm9TH0_aB_Yb.sVm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wv0MRlvW2ZI9y7ktkEjB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visapiaPq4ugz1CiysY7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xqSeezLcnzWKn7RobZWPR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bnV0lzpsPSZiP8nUUfVO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cfCaNGSXaq4dOHPd.FED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hWBVdptav.u0RmimtHA5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3X6pCBVYCneANowlY66c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4v9i6rRNMKAyzxDAhDf_Z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AYrtpsA6pZwt.fUGgr3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7_lCr8FJKb2CWKP7XtdX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kQBhm8kJtmTsEjgqhb9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XZK2KBTbd4gJ_x92RSHP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CZTDQ_Mk4ISg6TtjzQW0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Zqq_0xJjB1yJhtQyAvN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zQKdaPeDeA1NpRkJsEC0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Q2474otbIW3qNgELpVq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Qlv3X5_JLGY7paO7vBWz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rA1c6u1g6la1HiH2tYUmp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PGlnp5Owt7yh78ycsGJe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18Zst8uGBfL3tA3c3ZO_i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snraNCgIG9vXwFcWmRu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EBtUGLKq4mDQ0lbvFECfz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TedXxCv3S_4Zvkqf9Mii0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DP 16:9 (Purpl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smtClean="0"/>
        </a:defPPr>
      </a:lstStyle>
    </a:txDef>
  </a:objectDefaults>
  <a:extraClrSchemeLst/>
  <a:extLst>
    <a:ext uri="{05A4C25C-085E-4340-85A3-A5531E510DB2}">
      <thm15:themeFamily xmlns:thm15="http://schemas.microsoft.com/office/thememl/2012/main" name="Presentation5" id="{3FC637E4-EE7B-5643-9B9E-16C47E69912B}" vid="{4F9DA866-465E-1940-8140-732DF97CE758}"/>
    </a:ext>
  </a:extLst>
</a:theme>
</file>

<file path=ppt/theme/theme2.xml><?xml version="1.0" encoding="utf-8"?>
<a:theme xmlns:a="http://schemas.openxmlformats.org/drawingml/2006/main" name="ADP 16:9 (Blu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Presentation5" id="{3FC637E4-EE7B-5643-9B9E-16C47E69912B}" vid="{AA50BDEF-5C12-174E-8687-C39AAEE0BAD4}"/>
    </a:ext>
  </a:extLst>
</a:theme>
</file>

<file path=ppt/theme/theme3.xml><?xml version="1.0" encoding="utf-8"?>
<a:theme xmlns:a="http://schemas.openxmlformats.org/drawingml/2006/main" name="ADP 16:9 (Rose)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Presentation5" id="{3FC637E4-EE7B-5643-9B9E-16C47E69912B}" vid="{9C13AFF3-64CA-6C4B-9127-0317A01BB621}"/>
    </a:ext>
  </a:extLst>
</a:theme>
</file>

<file path=ppt/theme/theme4.xml><?xml version="1.0" encoding="utf-8"?>
<a:theme xmlns:a="http://schemas.openxmlformats.org/drawingml/2006/main" name="ADP 16:9 (Tan)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spcAft>
            <a:spcPts val="1200"/>
          </a:spcAft>
          <a:defRPr sz="12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dirty="0" smtClean="0"/>
        </a:defPPr>
      </a:lstStyle>
    </a:txDef>
  </a:objectDefaults>
  <a:extraClrSchemeLst/>
  <a:extLst>
    <a:ext uri="{05A4C25C-085E-4340-85A3-A5531E510DB2}">
      <thm15:themeFamily xmlns:thm15="http://schemas.microsoft.com/office/thememl/2012/main" name="Presentation5" id="{3FC637E4-EE7B-5643-9B9E-16C47E69912B}" vid="{DC9556C9-8BB3-0B4F-BCE3-7D269BAC92A3}"/>
    </a:ext>
  </a:extLst>
</a:theme>
</file>

<file path=ppt/theme/theme5.xml><?xml version="1.0" encoding="utf-8"?>
<a:theme xmlns:a="http://schemas.openxmlformats.org/drawingml/2006/main" name="ADP 16:9 (Global) | SketchDeck">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0000"/>
          </a:lnSpc>
          <a:spcAft>
            <a:spcPts val="1800"/>
          </a:spcAft>
          <a:defRPr sz="1600" dirty="0"/>
        </a:defPPr>
      </a:lstStyle>
    </a:txDef>
  </a:objectDefaults>
  <a:extraClrSchemeLst/>
  <a:extLst>
    <a:ext uri="{05A4C25C-085E-4340-85A3-A5531E510DB2}">
      <thm15:themeFamily xmlns:thm15="http://schemas.microsoft.com/office/thememl/2012/main" name="Presentation5" id="{3FC637E4-EE7B-5643-9B9E-16C47E69912B}" vid="{17E9DCFE-EE3F-934D-9830-1FAAE0B08DF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44E86DF67C1448920B2CDB039FCA1E" ma:contentTypeVersion="12" ma:contentTypeDescription="Create a new document." ma:contentTypeScope="" ma:versionID="4068e08ee9f42032ae6feee777f437b5">
  <xsd:schema xmlns:xsd="http://www.w3.org/2001/XMLSchema" xmlns:xs="http://www.w3.org/2001/XMLSchema" xmlns:p="http://schemas.microsoft.com/office/2006/metadata/properties" xmlns:ns2="29b8850d-5b93-4276-beb6-6f0ab4eb9f9c" xmlns:ns3="b9b6d6f1-e443-4b32-9973-8fad49f517a2" targetNamespace="http://schemas.microsoft.com/office/2006/metadata/properties" ma:root="true" ma:fieldsID="21ba1f608616fd45caeb278daf80467f" ns2:_="" ns3:_="">
    <xsd:import namespace="29b8850d-5b93-4276-beb6-6f0ab4eb9f9c"/>
    <xsd:import namespace="b9b6d6f1-e443-4b32-9973-8fad49f517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8850d-5b93-4276-beb6-6f0ab4eb9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b6d6f1-e443-4b32-9973-8fad49f517a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5CF8AC-7E88-4DEF-BC41-46B23586CC93}">
  <ds:schemaRefs>
    <ds:schemaRef ds:uri="http://schemas.microsoft.com/sharepoint/v3/contenttype/forms"/>
  </ds:schemaRefs>
</ds:datastoreItem>
</file>

<file path=customXml/itemProps2.xml><?xml version="1.0" encoding="utf-8"?>
<ds:datastoreItem xmlns:ds="http://schemas.openxmlformats.org/officeDocument/2006/customXml" ds:itemID="{3BD74912-87D6-4E2E-97AA-7911F8984B2F}">
  <ds:schemaRefs>
    <ds:schemaRef ds:uri="http://www.w3.org/XML/1998/namespace"/>
    <ds:schemaRef ds:uri="29b8850d-5b93-4276-beb6-6f0ab4eb9f9c"/>
    <ds:schemaRef ds:uri="b9b6d6f1-e443-4b32-9973-8fad49f517a2"/>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135C159-9E79-487A-8371-B8EA179F5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8850d-5b93-4276-beb6-6f0ab4eb9f9c"/>
    <ds:schemaRef ds:uri="b9b6d6f1-e443-4b32-9973-8fad49f51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ADP 16:9 (Purple) | SketchDeck</Template>
  <TotalTime>123</TotalTime>
  <Words>2984</Words>
  <Application>Microsoft Macintosh PowerPoint</Application>
  <PresentationFormat>On-screen Show (16:9)</PresentationFormat>
  <Paragraphs>199</Paragraphs>
  <Slides>9</Slides>
  <Notes>8</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Taub Sans</vt:lpstr>
      <vt:lpstr>ADP 16:9 (Purple) | SketchDeck</vt:lpstr>
      <vt:lpstr>ADP 16:9 (Blue) | SketchDeck</vt:lpstr>
      <vt:lpstr>ADP 16:9 (Rose) | SketchDeck</vt:lpstr>
      <vt:lpstr>ADP 16:9 (Tan) | SketchDeck</vt:lpstr>
      <vt:lpstr>ADP 16:9 (Global) | SketchDeck</vt:lpstr>
      <vt:lpstr>think-cell Slide</vt:lpstr>
      <vt:lpstr>PowerPoint Presentation</vt:lpstr>
      <vt:lpstr>Wie möchten Ihre Mitarbeiter bezahlt werden?</vt:lpstr>
      <vt:lpstr>Wie möchten Ihre Mitarbeiter bezahlt werden?</vt:lpstr>
      <vt:lpstr>Wie möchten Ihre Mitarbeiter bezahlt werden?</vt:lpstr>
      <vt:lpstr>Welche Skills sind zukünftig gefragt und wie finden Sie die passenden Talente?</vt:lpstr>
      <vt:lpstr>Welche Skills sind zukünftig gefragt und wie finden Sie die passenden Talente?</vt:lpstr>
      <vt:lpstr>Was bedeutet „flexibles Arbeiten“ und welche Voraussetzungen muss HR dafür schaffen?</vt:lpstr>
      <vt:lpstr>Wie bringt HR die Anforderungen von Arbeitnehmern und Unternehmen unter einen Hut?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Miriam.Brunner@adp.com</dc:creator>
  <cp:lastModifiedBy>Andre Rampat</cp:lastModifiedBy>
  <cp:revision>5</cp:revision>
  <dcterms:created xsi:type="dcterms:W3CDTF">2019-05-28T19:11:58Z</dcterms:created>
  <dcterms:modified xsi:type="dcterms:W3CDTF">2020-06-17T09:30:52Z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0x0101000544E86DF67C1448920B2CDB039FCA1E</vt:lpwstr>
  </property>
</Properties>
</file>