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064" r:id="rId2"/>
    <p:sldId id="1257" r:id="rId3"/>
    <p:sldId id="1097" r:id="rId4"/>
    <p:sldId id="1255" r:id="rId5"/>
    <p:sldId id="1208" r:id="rId6"/>
    <p:sldId id="1209" r:id="rId7"/>
    <p:sldId id="1196" r:id="rId8"/>
    <p:sldId id="1104" r:id="rId9"/>
    <p:sldId id="989" r:id="rId10"/>
    <p:sldId id="1029" r:id="rId11"/>
    <p:sldId id="1041" r:id="rId12"/>
    <p:sldId id="1063" r:id="rId13"/>
    <p:sldId id="1258" r:id="rId14"/>
    <p:sldId id="1256" r:id="rId15"/>
    <p:sldId id="1103" r:id="rId16"/>
  </p:sldIdLst>
  <p:sldSz cx="9144000" cy="5143500" type="screen16x9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3060E"/>
    <a:srgbClr val="FFC3C8"/>
    <a:srgbClr val="FFB9BF"/>
    <a:srgbClr val="FF0201"/>
    <a:srgbClr val="351D16"/>
    <a:srgbClr val="FF6C2C"/>
    <a:srgbClr val="FFBCBC"/>
    <a:srgbClr val="D01315"/>
    <a:srgbClr val="B82331"/>
    <a:srgbClr val="D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50000" autoAdjust="0"/>
  </p:normalViewPr>
  <p:slideViewPr>
    <p:cSldViewPr>
      <p:cViewPr varScale="1">
        <p:scale>
          <a:sx n="120" d="100"/>
          <a:sy n="120" d="100"/>
        </p:scale>
        <p:origin x="200" y="608"/>
      </p:cViewPr>
      <p:guideLst>
        <p:guide orient="horz" pos="259"/>
        <p:guide pos="2880"/>
      </p:guideLst>
    </p:cSldViewPr>
  </p:slideViewPr>
  <p:outlineViewPr>
    <p:cViewPr>
      <p:scale>
        <a:sx n="33" d="100"/>
        <a:sy n="33" d="100"/>
      </p:scale>
      <p:origin x="0" y="43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92" y="-8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5" rIns="91789" bIns="45895" numCol="1" anchor="t" anchorCtr="0" compatLnSpc="1">
            <a:prstTxWarp prst="textNoShape">
              <a:avLst/>
            </a:prstTxWarp>
          </a:bodyPr>
          <a:lstStyle>
            <a:lvl1pPr defTabSz="917575">
              <a:defRPr sz="11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5" rIns="91789" bIns="45895" numCol="1" anchor="t" anchorCtr="0" compatLnSpc="1">
            <a:prstTxWarp prst="textNoShape">
              <a:avLst/>
            </a:prstTxWarp>
          </a:bodyPr>
          <a:lstStyle>
            <a:lvl1pPr algn="r" defTabSz="917575">
              <a:defRPr sz="11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5" rIns="91789" bIns="45895" numCol="1" anchor="b" anchorCtr="0" compatLnSpc="1">
            <a:prstTxWarp prst="textNoShape">
              <a:avLst/>
            </a:prstTxWarp>
          </a:bodyPr>
          <a:lstStyle>
            <a:lvl1pPr defTabSz="917575">
              <a:defRPr sz="11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9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5" rIns="91789" bIns="45895" numCol="1" anchor="b" anchorCtr="0" compatLnSpc="1">
            <a:prstTxWarp prst="textNoShape">
              <a:avLst/>
            </a:prstTxWarp>
          </a:bodyPr>
          <a:lstStyle>
            <a:lvl1pPr algn="r" defTabSz="917575">
              <a:defRPr sz="1100" b="0"/>
            </a:lvl1pPr>
          </a:lstStyle>
          <a:p>
            <a:pPr>
              <a:defRPr/>
            </a:pPr>
            <a:fld id="{7300ECF0-646C-B347-AD21-0FC018EDF3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42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>
            <a:lvl1pPr defTabSz="987425">
              <a:defRPr sz="13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>
            <a:lvl1pPr algn="r" defTabSz="987425">
              <a:defRPr sz="13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183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2" tIns="49511" rIns="99022" bIns="49511" numCol="1" anchor="b" anchorCtr="0" compatLnSpc="1">
            <a:prstTxWarp prst="textNoShape">
              <a:avLst/>
            </a:prstTxWarp>
          </a:bodyPr>
          <a:lstStyle>
            <a:lvl1pPr defTabSz="987425">
              <a:defRPr sz="13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2" tIns="49511" rIns="99022" bIns="49511" numCol="1" anchor="b" anchorCtr="0" compatLnSpc="1">
            <a:prstTxWarp prst="textNoShape">
              <a:avLst/>
            </a:prstTxWarp>
          </a:bodyPr>
          <a:lstStyle>
            <a:lvl1pPr algn="r" defTabSz="987425">
              <a:defRPr sz="1300" b="0"/>
            </a:lvl1pPr>
          </a:lstStyle>
          <a:p>
            <a:pPr>
              <a:defRPr/>
            </a:pPr>
            <a:fld id="{6A623BF5-4709-BF40-BF91-9F3E44E5AF1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43DE38-D41F-704A-9971-773925B93D43}" type="slidenum">
              <a:rPr lang="en-US" sz="1300" b="0"/>
              <a:pPr eaLnBrk="1" hangingPunct="1"/>
              <a:t>1</a:t>
            </a:fld>
            <a:endParaRPr lang="en-US" sz="1300" b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23DF8E5-FF29-5044-B9FB-99582D11F0CF}" type="slidenum">
              <a:rPr lang="en-US" sz="1300" b="0"/>
              <a:pPr eaLnBrk="1" hangingPunct="1"/>
              <a:t>9</a:t>
            </a:fld>
            <a:endParaRPr lang="en-US" sz="1300" b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49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43DE38-D41F-704A-9971-773925B93D43}" type="slidenum">
              <a:rPr lang="en-US" sz="1300" b="0"/>
              <a:pPr eaLnBrk="1" hangingPunct="1"/>
              <a:t>15</a:t>
            </a:fld>
            <a:endParaRPr lang="en-US" sz="1300" b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15720"/>
            <a:ext cx="7772400" cy="1102519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55169"/>
            <a:ext cx="6400800" cy="1314450"/>
          </a:xfrm>
        </p:spPr>
        <p:txBody>
          <a:bodyPr/>
          <a:lstStyle>
            <a:lvl1pPr marL="0" indent="0" algn="ctr">
              <a:buFont typeface="Webdings" pitchFamily="-65" charset="2"/>
              <a:buNone/>
              <a:defRPr/>
            </a:lvl1pPr>
          </a:lstStyle>
          <a:p>
            <a:r>
              <a:rPr lang="en-US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1156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6590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23075" y="97648"/>
            <a:ext cx="2141538" cy="4688681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5321" y="97648"/>
            <a:ext cx="6275387" cy="468868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8951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7598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8612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3568" y="789385"/>
            <a:ext cx="3744416" cy="3996928"/>
          </a:xfrm>
        </p:spPr>
        <p:txBody>
          <a:bodyPr/>
          <a:lstStyle>
            <a:lvl1pPr>
              <a:defRPr sz="2000"/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8025" y="789385"/>
            <a:ext cx="3744417" cy="3996928"/>
          </a:xfrm>
        </p:spPr>
        <p:txBody>
          <a:bodyPr/>
          <a:lstStyle>
            <a:lvl1pPr>
              <a:defRPr sz="2000"/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4623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2285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6241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4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80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6699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1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5976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3576" y="96839"/>
            <a:ext cx="7344815" cy="818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600" y="987574"/>
            <a:ext cx="6696744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pic>
        <p:nvPicPr>
          <p:cNvPr id="8" name="Grafik 231"/>
          <p:cNvPicPr/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2508" y="4835527"/>
            <a:ext cx="1661989" cy="18449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36" r:id="rId1"/>
    <p:sldLayoutId id="2147484626" r:id="rId2"/>
    <p:sldLayoutId id="2147484627" r:id="rId3"/>
    <p:sldLayoutId id="2147484628" r:id="rId4"/>
    <p:sldLayoutId id="2147484629" r:id="rId5"/>
    <p:sldLayoutId id="2147484630" r:id="rId6"/>
    <p:sldLayoutId id="2147484631" r:id="rId7"/>
    <p:sldLayoutId id="2147484632" r:id="rId8"/>
    <p:sldLayoutId id="2147484633" r:id="rId9"/>
    <p:sldLayoutId id="2147484634" r:id="rId10"/>
    <p:sldLayoutId id="21474846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>
              <a:lumMod val="65000"/>
            </a:schemeClr>
          </a:solidFill>
          <a:latin typeface="Arial"/>
          <a:ea typeface="ＭＳ Ｐゴシック" pitchFamily="-106" charset="-128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800000"/>
          </a:solidFill>
          <a:latin typeface="Arial Black" pitchFamily="-65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800000"/>
          </a:solidFill>
          <a:latin typeface="Arial Black" pitchFamily="-65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800000"/>
          </a:solidFill>
          <a:latin typeface="Arial Black" pitchFamily="-65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800000"/>
          </a:solidFill>
          <a:latin typeface="Arial Black" pitchFamily="-65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800000"/>
          </a:solidFill>
          <a:latin typeface="Arial Black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800000"/>
          </a:solidFill>
          <a:latin typeface="Arial Black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800000"/>
          </a:solidFill>
          <a:latin typeface="Arial Black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800000"/>
          </a:solidFill>
          <a:latin typeface="Arial Black" pitchFamily="-65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buClr>
          <a:srgbClr val="800000"/>
        </a:buClr>
        <a:buFont typeface="Wingdings" charset="2"/>
        <a:buChar char="§"/>
        <a:defRPr sz="1700" b="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5F5F5F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1600">
          <a:solidFill>
            <a:srgbClr val="4D4D4D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231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339502"/>
            <a:ext cx="2736304" cy="28803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feld 13"/>
          <p:cNvSpPr txBox="1"/>
          <p:nvPr/>
        </p:nvSpPr>
        <p:spPr>
          <a:xfrm>
            <a:off x="899592" y="2532841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Building a Talent Acquisition Strategy for global Expansion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899592" y="3560117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/>
              <a:t>HR Executive Roundtable | Corporate Leaders &amp; ADP | Frankfurt/M. | March 17,  2020</a:t>
            </a:r>
          </a:p>
          <a:p>
            <a:endParaRPr lang="en-GB" sz="1200" b="0" dirty="0"/>
          </a:p>
          <a:p>
            <a:r>
              <a:rPr lang="en-GB" sz="1200" dirty="0"/>
              <a:t>Prof. </a:t>
            </a:r>
            <a:r>
              <a:rPr lang="en-GB" sz="1200" dirty="0" err="1"/>
              <a:t>Dr.</a:t>
            </a:r>
            <a:r>
              <a:rPr lang="en-GB" sz="1200" dirty="0"/>
              <a:t> Armin </a:t>
            </a:r>
            <a:r>
              <a:rPr lang="en-GB" sz="1200" dirty="0" err="1"/>
              <a:t>Trost</a:t>
            </a:r>
            <a:r>
              <a:rPr lang="en-GB" sz="1200" b="0" dirty="0"/>
              <a:t> | </a:t>
            </a:r>
            <a:r>
              <a:rPr lang="en-GB" sz="1200" b="0" dirty="0" err="1"/>
              <a:t>Furtwangen</a:t>
            </a:r>
            <a:r>
              <a:rPr lang="en-GB" sz="1200" b="0" dirty="0"/>
              <a:t> University</a:t>
            </a:r>
          </a:p>
        </p:txBody>
      </p:sp>
      <p:pic>
        <p:nvPicPr>
          <p:cNvPr id="6" name="Bild 5" descr="Mann mit Bart.jpg"/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71" b="100000" l="33962" r="95165">
                        <a14:foregroundMark x1="75118" y1="47173" x2="75118" y2="47173"/>
                        <a14:foregroundMark x1="77476" y1="44876" x2="77476" y2="44876"/>
                        <a14:foregroundMark x1="72288" y1="39223" x2="72288" y2="39223"/>
                        <a14:foregroundMark x1="74646" y1="39399" x2="74646" y2="39399"/>
                        <a14:foregroundMark x1="72759" y1="37809" x2="72759" y2="37809"/>
                        <a14:foregroundMark x1="70637" y1="36572" x2="70637" y2="36572"/>
                        <a14:foregroundMark x1="77948" y1="43110" x2="77948" y2="43110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29422" t="8252" r="11669" b="2369"/>
          <a:stretch/>
        </p:blipFill>
        <p:spPr>
          <a:xfrm>
            <a:off x="7041938" y="3435846"/>
            <a:ext cx="1706526" cy="172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22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/>
          <p:cNvSpPr/>
          <p:nvPr/>
        </p:nvSpPr>
        <p:spPr>
          <a:xfrm>
            <a:off x="1567186" y="2000220"/>
            <a:ext cx="498111" cy="8614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2229391" y="2000220"/>
            <a:ext cx="498111" cy="8614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899592" y="2000220"/>
            <a:ext cx="498111" cy="8614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2" name="Gleichschenkliges Dreieck 31"/>
          <p:cNvSpPr/>
          <p:nvPr/>
        </p:nvSpPr>
        <p:spPr>
          <a:xfrm>
            <a:off x="899592" y="1205474"/>
            <a:ext cx="1827910" cy="700693"/>
          </a:xfrm>
          <a:prstGeom prst="triangle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1" name="Gleichschenkliges Dreieck 40"/>
          <p:cNvSpPr/>
          <p:nvPr/>
        </p:nvSpPr>
        <p:spPr>
          <a:xfrm>
            <a:off x="981859" y="2288364"/>
            <a:ext cx="356438" cy="382196"/>
          </a:xfrm>
          <a:prstGeom prst="triangle">
            <a:avLst/>
          </a:prstGeom>
          <a:solidFill>
            <a:schemeClr val="bg1"/>
          </a:solidFill>
          <a:ln w="28575" cmpd="sng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2" name="Gleichschenkliges Dreieck 41"/>
          <p:cNvSpPr/>
          <p:nvPr/>
        </p:nvSpPr>
        <p:spPr>
          <a:xfrm>
            <a:off x="1635328" y="2288364"/>
            <a:ext cx="356438" cy="382196"/>
          </a:xfrm>
          <a:prstGeom prst="triangle">
            <a:avLst/>
          </a:prstGeom>
          <a:solidFill>
            <a:schemeClr val="bg1"/>
          </a:solidFill>
          <a:ln w="28575" cmpd="sng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3" name="Gleichschenkliges Dreieck 42"/>
          <p:cNvSpPr/>
          <p:nvPr/>
        </p:nvSpPr>
        <p:spPr>
          <a:xfrm>
            <a:off x="2288797" y="2288364"/>
            <a:ext cx="356438" cy="382196"/>
          </a:xfrm>
          <a:prstGeom prst="triangle">
            <a:avLst/>
          </a:prstGeom>
          <a:solidFill>
            <a:schemeClr val="bg1"/>
          </a:solidFill>
          <a:ln w="28575" cmpd="sng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cxnSp>
        <p:nvCxnSpPr>
          <p:cNvPr id="44" name="Gerade Verbindung mit Pfeil 43"/>
          <p:cNvCxnSpPr>
            <a:stCxn id="47" idx="3"/>
          </p:cNvCxnSpPr>
          <p:nvPr/>
        </p:nvCxnSpPr>
        <p:spPr>
          <a:xfrm flipH="1">
            <a:off x="1160078" y="1766943"/>
            <a:ext cx="653469" cy="521421"/>
          </a:xfrm>
          <a:prstGeom prst="straightConnector1">
            <a:avLst/>
          </a:prstGeom>
          <a:ln w="12700" cmpd="sng">
            <a:solidFill>
              <a:srgbClr val="8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>
            <a:stCxn id="47" idx="3"/>
            <a:endCxn id="43" idx="0"/>
          </p:cNvCxnSpPr>
          <p:nvPr/>
        </p:nvCxnSpPr>
        <p:spPr>
          <a:xfrm>
            <a:off x="1813547" y="1766943"/>
            <a:ext cx="653469" cy="521421"/>
          </a:xfrm>
          <a:prstGeom prst="straightConnector1">
            <a:avLst/>
          </a:prstGeom>
          <a:ln w="12700" cmpd="sng">
            <a:solidFill>
              <a:srgbClr val="8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47" idx="3"/>
            <a:endCxn id="42" idx="0"/>
          </p:cNvCxnSpPr>
          <p:nvPr/>
        </p:nvCxnSpPr>
        <p:spPr>
          <a:xfrm>
            <a:off x="1813547" y="1766943"/>
            <a:ext cx="0" cy="521421"/>
          </a:xfrm>
          <a:prstGeom prst="straightConnector1">
            <a:avLst/>
          </a:prstGeom>
          <a:ln w="12700" cmpd="sng">
            <a:solidFill>
              <a:srgbClr val="8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Gleichschenkliges Dreieck 46"/>
          <p:cNvSpPr/>
          <p:nvPr/>
        </p:nvSpPr>
        <p:spPr>
          <a:xfrm>
            <a:off x="1635328" y="1384747"/>
            <a:ext cx="356438" cy="382196"/>
          </a:xfrm>
          <a:prstGeom prst="triangle">
            <a:avLst/>
          </a:prstGeom>
          <a:solidFill>
            <a:schemeClr val="bg1"/>
          </a:solidFill>
          <a:ln w="28575" cmpd="sng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3" name="Rechteck 52"/>
          <p:cNvSpPr/>
          <p:nvPr/>
        </p:nvSpPr>
        <p:spPr>
          <a:xfrm>
            <a:off x="683568" y="666123"/>
            <a:ext cx="2187950" cy="393459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chemeClr val="tx1"/>
                </a:solidFill>
                <a:latin typeface="Arial"/>
                <a:cs typeface="Arial"/>
              </a:rPr>
              <a:t>international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179512" y="4876006"/>
            <a:ext cx="64087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</a:rPr>
              <a:t>According to: Bartlett, C.A. &amp; Ghoshal, S. (2002). Managing Across Borders. Harvard Business School Press.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127B5176-CCEA-034C-B7A3-6693F6353F09}"/>
              </a:ext>
            </a:extLst>
          </p:cNvPr>
          <p:cNvGrpSpPr/>
          <p:nvPr/>
        </p:nvGrpSpPr>
        <p:grpSpPr>
          <a:xfrm>
            <a:off x="5868144" y="664247"/>
            <a:ext cx="2475982" cy="3779711"/>
            <a:chOff x="5868144" y="664247"/>
            <a:chExt cx="2475982" cy="3779711"/>
          </a:xfrm>
        </p:grpSpPr>
        <p:sp>
          <p:nvSpPr>
            <p:cNvPr id="37" name="Rechteck 36"/>
            <p:cNvSpPr/>
            <p:nvPr/>
          </p:nvSpPr>
          <p:spPr>
            <a:xfrm>
              <a:off x="6967786" y="1998344"/>
              <a:ext cx="498111" cy="8614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8" name="Rechteck 37"/>
            <p:cNvSpPr/>
            <p:nvPr/>
          </p:nvSpPr>
          <p:spPr>
            <a:xfrm>
              <a:off x="7629991" y="1998344"/>
              <a:ext cx="498111" cy="8614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9" name="Rechteck 38"/>
            <p:cNvSpPr/>
            <p:nvPr/>
          </p:nvSpPr>
          <p:spPr>
            <a:xfrm>
              <a:off x="6300192" y="1998344"/>
              <a:ext cx="498111" cy="8614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0" name="Gleichschenkliges Dreieck 39"/>
            <p:cNvSpPr/>
            <p:nvPr/>
          </p:nvSpPr>
          <p:spPr>
            <a:xfrm>
              <a:off x="6300192" y="1203598"/>
              <a:ext cx="1827910" cy="700693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52" name="Oval 51"/>
            <p:cNvSpPr/>
            <p:nvPr/>
          </p:nvSpPr>
          <p:spPr>
            <a:xfrm>
              <a:off x="6620084" y="1585794"/>
              <a:ext cx="1247532" cy="1082890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55" name="Rechteck 54"/>
            <p:cNvSpPr/>
            <p:nvPr/>
          </p:nvSpPr>
          <p:spPr>
            <a:xfrm>
              <a:off x="6156176" y="664247"/>
              <a:ext cx="2187950" cy="393459"/>
            </a:xfrm>
            <a:prstGeom prst="rect">
              <a:avLst/>
            </a:prstGeom>
            <a:solidFill>
              <a:srgbClr val="FFFFFF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>
                  <a:solidFill>
                    <a:schemeClr val="tx1"/>
                  </a:solidFill>
                  <a:latin typeface="Arial"/>
                  <a:cs typeface="Arial"/>
                </a:rPr>
                <a:t>global</a:t>
              </a:r>
            </a:p>
          </p:txBody>
        </p:sp>
        <p:cxnSp>
          <p:nvCxnSpPr>
            <p:cNvPr id="60" name="Gerade Verbindung 59"/>
            <p:cNvCxnSpPr/>
            <p:nvPr/>
          </p:nvCxnSpPr>
          <p:spPr bwMode="auto">
            <a:xfrm flipV="1">
              <a:off x="5868144" y="721144"/>
              <a:ext cx="0" cy="3722814"/>
            </a:xfrm>
            <a:prstGeom prst="line">
              <a:avLst/>
            </a:prstGeom>
            <a:solidFill>
              <a:srgbClr val="DDDDDD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3C5B6DCF-74C4-B34A-AD79-7583A740E530}"/>
              </a:ext>
            </a:extLst>
          </p:cNvPr>
          <p:cNvGrpSpPr/>
          <p:nvPr/>
        </p:nvGrpSpPr>
        <p:grpSpPr>
          <a:xfrm>
            <a:off x="3203848" y="666123"/>
            <a:ext cx="2448272" cy="3777835"/>
            <a:chOff x="3203848" y="666123"/>
            <a:chExt cx="2448272" cy="3777835"/>
          </a:xfrm>
        </p:grpSpPr>
        <p:grpSp>
          <p:nvGrpSpPr>
            <p:cNvPr id="3" name="Gruppierung 2"/>
            <p:cNvGrpSpPr/>
            <p:nvPr/>
          </p:nvGrpSpPr>
          <p:grpSpPr>
            <a:xfrm>
              <a:off x="3635896" y="1205474"/>
              <a:ext cx="1827910" cy="1656184"/>
              <a:chOff x="3490356" y="987574"/>
              <a:chExt cx="2215660" cy="1872208"/>
            </a:xfrm>
          </p:grpSpPr>
          <p:sp>
            <p:nvSpPr>
              <p:cNvPr id="33" name="Rechteck 32"/>
              <p:cNvSpPr/>
              <p:nvPr/>
            </p:nvSpPr>
            <p:spPr>
              <a:xfrm>
                <a:off x="4299565" y="1885982"/>
                <a:ext cx="603774" cy="973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4" name="Rechteck 33"/>
              <p:cNvSpPr/>
              <p:nvPr/>
            </p:nvSpPr>
            <p:spPr>
              <a:xfrm>
                <a:off x="5102242" y="1885982"/>
                <a:ext cx="603774" cy="973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5" name="Rechteck 34"/>
              <p:cNvSpPr/>
              <p:nvPr/>
            </p:nvSpPr>
            <p:spPr>
              <a:xfrm>
                <a:off x="3490356" y="1885982"/>
                <a:ext cx="603774" cy="973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6" name="Gleichschenkliges Dreieck 35"/>
              <p:cNvSpPr/>
              <p:nvPr/>
            </p:nvSpPr>
            <p:spPr>
              <a:xfrm>
                <a:off x="3490356" y="987574"/>
                <a:ext cx="2215660" cy="792088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w="127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8" name="Gleichschenkliges Dreieck 47"/>
              <p:cNvSpPr/>
              <p:nvPr/>
            </p:nvSpPr>
            <p:spPr>
              <a:xfrm>
                <a:off x="3588471" y="2211710"/>
                <a:ext cx="432048" cy="432048"/>
              </a:xfrm>
              <a:prstGeom prst="triangle">
                <a:avLst/>
              </a:prstGeom>
              <a:solidFill>
                <a:schemeClr val="bg1"/>
              </a:solidFill>
              <a:ln w="28575" cmpd="sng"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9" name="Rechteck 48"/>
              <p:cNvSpPr/>
              <p:nvPr/>
            </p:nvSpPr>
            <p:spPr>
              <a:xfrm>
                <a:off x="4382162" y="2211710"/>
                <a:ext cx="432048" cy="432048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186950" y="2211710"/>
                <a:ext cx="432048" cy="432048"/>
              </a:xfrm>
              <a:prstGeom prst="ellipse">
                <a:avLst/>
              </a:prstGeom>
              <a:solidFill>
                <a:schemeClr val="bg1"/>
              </a:solidFill>
              <a:ln w="28575" cmpd="sng"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51" name="Raute 50"/>
              <p:cNvSpPr/>
              <p:nvPr/>
            </p:nvSpPr>
            <p:spPr>
              <a:xfrm>
                <a:off x="4382163" y="1203598"/>
                <a:ext cx="432048" cy="432048"/>
              </a:xfrm>
              <a:prstGeom prst="diamond">
                <a:avLst/>
              </a:prstGeom>
              <a:solidFill>
                <a:schemeClr val="bg1"/>
              </a:solidFill>
              <a:ln w="28575" cmpd="sng"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</p:grpSp>
        <p:sp>
          <p:nvSpPr>
            <p:cNvPr id="54" name="Rechteck 53"/>
            <p:cNvSpPr/>
            <p:nvPr/>
          </p:nvSpPr>
          <p:spPr>
            <a:xfrm>
              <a:off x="3464170" y="666123"/>
              <a:ext cx="2187950" cy="393459"/>
            </a:xfrm>
            <a:prstGeom prst="rect">
              <a:avLst/>
            </a:prstGeom>
            <a:solidFill>
              <a:srgbClr val="FFFFFF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>
                  <a:solidFill>
                    <a:schemeClr val="tx1"/>
                  </a:solidFill>
                  <a:latin typeface="Arial"/>
                  <a:cs typeface="Arial"/>
                </a:rPr>
                <a:t>multinational</a:t>
              </a:r>
            </a:p>
          </p:txBody>
        </p:sp>
        <p:cxnSp>
          <p:nvCxnSpPr>
            <p:cNvPr id="61" name="Gerade Verbindung 60">
              <a:extLst>
                <a:ext uri="{FF2B5EF4-FFF2-40B4-BE49-F238E27FC236}">
                  <a16:creationId xmlns:a16="http://schemas.microsoft.com/office/drawing/2014/main" id="{644F5356-513D-B543-A816-0BC14151B55A}"/>
                </a:ext>
              </a:extLst>
            </p:cNvPr>
            <p:cNvCxnSpPr/>
            <p:nvPr/>
          </p:nvCxnSpPr>
          <p:spPr bwMode="auto">
            <a:xfrm flipV="1">
              <a:off x="3203848" y="721144"/>
              <a:ext cx="0" cy="3722814"/>
            </a:xfrm>
            <a:prstGeom prst="line">
              <a:avLst/>
            </a:prstGeom>
            <a:solidFill>
              <a:srgbClr val="DDDDDD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2E53606E-13BC-D247-93EE-4B0BDB7D883B}"/>
              </a:ext>
            </a:extLst>
          </p:cNvPr>
          <p:cNvGrpSpPr/>
          <p:nvPr/>
        </p:nvGrpSpPr>
        <p:grpSpPr>
          <a:xfrm>
            <a:off x="3441593" y="3149629"/>
            <a:ext cx="2188807" cy="1327748"/>
            <a:chOff x="3441593" y="3149629"/>
            <a:chExt cx="2188807" cy="1327748"/>
          </a:xfrm>
        </p:grpSpPr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32A46007-E85B-3947-BD98-9545BFF0C9FA}"/>
                </a:ext>
              </a:extLst>
            </p:cNvPr>
            <p:cNvSpPr/>
            <p:nvPr/>
          </p:nvSpPr>
          <p:spPr>
            <a:xfrm>
              <a:off x="3442450" y="3149629"/>
              <a:ext cx="2187950" cy="646254"/>
            </a:xfrm>
            <a:prstGeom prst="rect">
              <a:avLst/>
            </a:prstGeom>
            <a:noFill/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0" dirty="0">
                  <a:solidFill>
                    <a:schemeClr val="tx1"/>
                  </a:solidFill>
                  <a:latin typeface="Arial"/>
                  <a:cs typeface="Arial"/>
                </a:rPr>
                <a:t>Don’t care &amp; focus on headquarter</a:t>
              </a:r>
            </a:p>
          </p:txBody>
        </p:sp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18F358B2-A53F-AB4A-A3A6-AB1EE1D0A9F4}"/>
                </a:ext>
              </a:extLst>
            </p:cNvPr>
            <p:cNvSpPr/>
            <p:nvPr/>
          </p:nvSpPr>
          <p:spPr>
            <a:xfrm>
              <a:off x="3441593" y="3831123"/>
              <a:ext cx="2187950" cy="646254"/>
            </a:xfrm>
            <a:prstGeom prst="rect">
              <a:avLst/>
            </a:prstGeom>
            <a:noFill/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0" dirty="0">
                  <a:solidFill>
                    <a:schemeClr val="tx1"/>
                  </a:solidFill>
                  <a:latin typeface="Arial"/>
                  <a:cs typeface="Arial"/>
                </a:rPr>
                <a:t>Just act on local responsibility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E1826568-1083-B040-B6FA-00EBB671C278}"/>
              </a:ext>
            </a:extLst>
          </p:cNvPr>
          <p:cNvGrpSpPr/>
          <p:nvPr/>
        </p:nvGrpSpPr>
        <p:grpSpPr>
          <a:xfrm>
            <a:off x="6164787" y="3149629"/>
            <a:ext cx="2188807" cy="1327748"/>
            <a:chOff x="6164787" y="3149629"/>
            <a:chExt cx="2188807" cy="1327748"/>
          </a:xfrm>
        </p:grpSpPr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D7B3C39B-2092-F647-8433-652C98335D2B}"/>
                </a:ext>
              </a:extLst>
            </p:cNvPr>
            <p:cNvSpPr/>
            <p:nvPr/>
          </p:nvSpPr>
          <p:spPr>
            <a:xfrm>
              <a:off x="6165644" y="3149629"/>
              <a:ext cx="2187950" cy="646254"/>
            </a:xfrm>
            <a:prstGeom prst="rect">
              <a:avLst/>
            </a:prstGeom>
            <a:noFill/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0" dirty="0">
                  <a:solidFill>
                    <a:schemeClr val="tx1"/>
                  </a:solidFill>
                  <a:latin typeface="Arial"/>
                  <a:cs typeface="Arial"/>
                </a:rPr>
                <a:t>Listen, connect </a:t>
              </a:r>
              <a:br>
                <a:rPr lang="en-GB" sz="1400" b="0" dirty="0">
                  <a:solidFill>
                    <a:schemeClr val="tx1"/>
                  </a:solidFill>
                  <a:latin typeface="Arial"/>
                  <a:cs typeface="Arial"/>
                </a:rPr>
              </a:br>
              <a:r>
                <a:rPr lang="en-GB" sz="1400" b="0" dirty="0">
                  <a:solidFill>
                    <a:schemeClr val="tx1"/>
                  </a:solidFill>
                  <a:latin typeface="Arial"/>
                  <a:cs typeface="Arial"/>
                </a:rPr>
                <a:t>&amp; facilitate</a:t>
              </a:r>
            </a:p>
          </p:txBody>
        </p:sp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8656079D-2B00-8347-93F9-B61145BD2F48}"/>
                </a:ext>
              </a:extLst>
            </p:cNvPr>
            <p:cNvSpPr/>
            <p:nvPr/>
          </p:nvSpPr>
          <p:spPr>
            <a:xfrm>
              <a:off x="6164787" y="3831123"/>
              <a:ext cx="2187950" cy="646254"/>
            </a:xfrm>
            <a:prstGeom prst="rect">
              <a:avLst/>
            </a:prstGeom>
            <a:noFill/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0" dirty="0">
                  <a:solidFill>
                    <a:schemeClr val="tx1"/>
                  </a:solidFill>
                  <a:latin typeface="Arial"/>
                  <a:cs typeface="Arial"/>
                </a:rPr>
                <a:t>Joint responsibility on shared matters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D9FF39C5-AA08-7745-871D-65D1356973B1}"/>
              </a:ext>
            </a:extLst>
          </p:cNvPr>
          <p:cNvGrpSpPr/>
          <p:nvPr/>
        </p:nvGrpSpPr>
        <p:grpSpPr>
          <a:xfrm>
            <a:off x="355143" y="3147814"/>
            <a:ext cx="8361706" cy="648069"/>
            <a:chOff x="355143" y="3147814"/>
            <a:chExt cx="8361706" cy="648069"/>
          </a:xfrm>
        </p:grpSpPr>
        <p:cxnSp>
          <p:nvCxnSpPr>
            <p:cNvPr id="62" name="Gerade Verbindung 61">
              <a:extLst>
                <a:ext uri="{FF2B5EF4-FFF2-40B4-BE49-F238E27FC236}">
                  <a16:creationId xmlns:a16="http://schemas.microsoft.com/office/drawing/2014/main" id="{56C71DA8-D6AF-C341-A04D-C32359B49C1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5143" y="3147814"/>
              <a:ext cx="8361706" cy="0"/>
            </a:xfrm>
            <a:prstGeom prst="line">
              <a:avLst/>
            </a:prstGeom>
            <a:solidFill>
              <a:srgbClr val="DDDDDD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5BFDC685-7A06-904D-BB81-D63606999C2D}"/>
                </a:ext>
              </a:extLst>
            </p:cNvPr>
            <p:cNvSpPr/>
            <p:nvPr/>
          </p:nvSpPr>
          <p:spPr>
            <a:xfrm>
              <a:off x="719256" y="3149629"/>
              <a:ext cx="2187950" cy="646254"/>
            </a:xfrm>
            <a:prstGeom prst="rect">
              <a:avLst/>
            </a:prstGeom>
            <a:noFill/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0" dirty="0">
                  <a:solidFill>
                    <a:schemeClr val="tx1"/>
                  </a:solidFill>
                  <a:latin typeface="Arial"/>
                  <a:cs typeface="Arial"/>
                </a:rPr>
                <a:t>Dictate, export </a:t>
              </a:r>
              <a:br>
                <a:rPr lang="en-GB" sz="1400" b="0" dirty="0">
                  <a:solidFill>
                    <a:schemeClr val="tx1"/>
                  </a:solidFill>
                  <a:latin typeface="Arial"/>
                  <a:cs typeface="Arial"/>
                </a:rPr>
              </a:br>
              <a:r>
                <a:rPr lang="en-GB" sz="1400" b="0" dirty="0">
                  <a:solidFill>
                    <a:schemeClr val="tx1"/>
                  </a:solidFill>
                  <a:latin typeface="Arial"/>
                  <a:cs typeface="Arial"/>
                </a:rPr>
                <a:t>&amp; control</a:t>
              </a:r>
            </a:p>
          </p:txBody>
        </p:sp>
        <p:sp>
          <p:nvSpPr>
            <p:cNvPr id="70" name="Gleichschenkliges Dreieck 31">
              <a:extLst>
                <a:ext uri="{FF2B5EF4-FFF2-40B4-BE49-F238E27FC236}">
                  <a16:creationId xmlns:a16="http://schemas.microsoft.com/office/drawing/2014/main" id="{28B34B87-D9AB-D649-8605-DCAFEE475CB2}"/>
                </a:ext>
              </a:extLst>
            </p:cNvPr>
            <p:cNvSpPr/>
            <p:nvPr/>
          </p:nvSpPr>
          <p:spPr>
            <a:xfrm>
              <a:off x="395536" y="3394509"/>
              <a:ext cx="397805" cy="167740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01900418-B7E2-B743-81EE-9A8BC9C8F5C6}"/>
              </a:ext>
            </a:extLst>
          </p:cNvPr>
          <p:cNvGrpSpPr/>
          <p:nvPr/>
        </p:nvGrpSpPr>
        <p:grpSpPr>
          <a:xfrm>
            <a:off x="386758" y="3795886"/>
            <a:ext cx="8361706" cy="681491"/>
            <a:chOff x="386758" y="3795886"/>
            <a:chExt cx="8361706" cy="681491"/>
          </a:xfrm>
        </p:grpSpPr>
        <p:cxnSp>
          <p:nvCxnSpPr>
            <p:cNvPr id="63" name="Gerade Verbindung 62">
              <a:extLst>
                <a:ext uri="{FF2B5EF4-FFF2-40B4-BE49-F238E27FC236}">
                  <a16:creationId xmlns:a16="http://schemas.microsoft.com/office/drawing/2014/main" id="{A15884B2-351A-AB47-9CB1-C0E4BB2CF45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6758" y="3795886"/>
              <a:ext cx="8361706" cy="0"/>
            </a:xfrm>
            <a:prstGeom prst="line">
              <a:avLst/>
            </a:prstGeom>
            <a:solidFill>
              <a:srgbClr val="DDDDDD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2AF2A2BB-3CF9-7545-8FCF-B8D992396045}"/>
                </a:ext>
              </a:extLst>
            </p:cNvPr>
            <p:cNvSpPr/>
            <p:nvPr/>
          </p:nvSpPr>
          <p:spPr>
            <a:xfrm>
              <a:off x="718399" y="3831123"/>
              <a:ext cx="2187950" cy="646254"/>
            </a:xfrm>
            <a:prstGeom prst="rect">
              <a:avLst/>
            </a:prstGeom>
            <a:noFill/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0">
                  <a:solidFill>
                    <a:schemeClr val="tx1"/>
                  </a:solidFill>
                  <a:latin typeface="Arial"/>
                  <a:cs typeface="Arial"/>
                </a:rPr>
                <a:t>Follow</a:t>
              </a:r>
            </a:p>
          </p:txBody>
        </p:sp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8E47FDBC-25B8-134C-94AF-D7328213D800}"/>
                </a:ext>
              </a:extLst>
            </p:cNvPr>
            <p:cNvGrpSpPr/>
            <p:nvPr/>
          </p:nvGrpSpPr>
          <p:grpSpPr>
            <a:xfrm>
              <a:off x="396892" y="4072067"/>
              <a:ext cx="397805" cy="206222"/>
              <a:chOff x="1051992" y="2152620"/>
              <a:chExt cx="1827910" cy="861438"/>
            </a:xfrm>
          </p:grpSpPr>
          <p:sp>
            <p:nvSpPr>
              <p:cNvPr id="71" name="Rechteck 70">
                <a:extLst>
                  <a:ext uri="{FF2B5EF4-FFF2-40B4-BE49-F238E27FC236}">
                    <a16:creationId xmlns:a16="http://schemas.microsoft.com/office/drawing/2014/main" id="{35BC2343-D14E-F448-8B5C-F4C9D1A01B53}"/>
                  </a:ext>
                </a:extLst>
              </p:cNvPr>
              <p:cNvSpPr/>
              <p:nvPr/>
            </p:nvSpPr>
            <p:spPr>
              <a:xfrm>
                <a:off x="1719586" y="2152620"/>
                <a:ext cx="498111" cy="86143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72" name="Rechteck 71">
                <a:extLst>
                  <a:ext uri="{FF2B5EF4-FFF2-40B4-BE49-F238E27FC236}">
                    <a16:creationId xmlns:a16="http://schemas.microsoft.com/office/drawing/2014/main" id="{8DF190F7-E9DD-3144-9F05-DD836966C4C8}"/>
                  </a:ext>
                </a:extLst>
              </p:cNvPr>
              <p:cNvSpPr/>
              <p:nvPr/>
            </p:nvSpPr>
            <p:spPr>
              <a:xfrm>
                <a:off x="2381791" y="2152620"/>
                <a:ext cx="498111" cy="86143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73" name="Rechteck 72">
                <a:extLst>
                  <a:ext uri="{FF2B5EF4-FFF2-40B4-BE49-F238E27FC236}">
                    <a16:creationId xmlns:a16="http://schemas.microsoft.com/office/drawing/2014/main" id="{6533EF7F-AA6F-234B-AC41-0771AFA586A1}"/>
                  </a:ext>
                </a:extLst>
              </p:cNvPr>
              <p:cNvSpPr/>
              <p:nvPr/>
            </p:nvSpPr>
            <p:spPr>
              <a:xfrm>
                <a:off x="1051992" y="2152620"/>
                <a:ext cx="498111" cy="86143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311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2753484" y="987574"/>
            <a:ext cx="3475098" cy="296893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2753483" y="3945247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0">
                <a:solidFill>
                  <a:srgbClr val="000000"/>
                </a:solidFill>
              </a:rPr>
              <a:t>low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5333696" y="3949751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400" b="0">
                <a:solidFill>
                  <a:srgbClr val="000000"/>
                </a:solidFill>
              </a:rPr>
              <a:t>high</a:t>
            </a:r>
          </a:p>
        </p:txBody>
      </p:sp>
      <p:sp>
        <p:nvSpPr>
          <p:cNvPr id="64" name="Text Box 6"/>
          <p:cNvSpPr txBox="1">
            <a:spLocks noChangeArrowheads="1"/>
          </p:cNvSpPr>
          <p:nvPr/>
        </p:nvSpPr>
        <p:spPr bwMode="auto">
          <a:xfrm>
            <a:off x="3680454" y="3949752"/>
            <a:ext cx="162115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000000"/>
                </a:solidFill>
              </a:rPr>
              <a:t>Commonality </a:t>
            </a:r>
            <a:br>
              <a:rPr lang="en-GB" sz="1600">
                <a:solidFill>
                  <a:srgbClr val="000000"/>
                </a:solidFill>
              </a:rPr>
            </a:br>
            <a:r>
              <a:rPr lang="en-GB" sz="1600">
                <a:solidFill>
                  <a:srgbClr val="000000"/>
                </a:solidFill>
              </a:rPr>
              <a:t>of needs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1876910" y="3651870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400" b="0">
                <a:solidFill>
                  <a:srgbClr val="000000"/>
                </a:solidFill>
              </a:rPr>
              <a:t>low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1876910" y="987575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400" b="0">
                <a:solidFill>
                  <a:srgbClr val="000000"/>
                </a:solidFill>
              </a:rPr>
              <a:t>high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899592" y="2355726"/>
            <a:ext cx="180165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000000"/>
                </a:solidFill>
              </a:rPr>
              <a:t>Hiring difficulty</a:t>
            </a:r>
          </a:p>
        </p:txBody>
      </p:sp>
      <p:sp>
        <p:nvSpPr>
          <p:cNvPr id="75" name="Oval 74"/>
          <p:cNvSpPr/>
          <p:nvPr/>
        </p:nvSpPr>
        <p:spPr bwMode="auto">
          <a:xfrm>
            <a:off x="7139592" y="2355726"/>
            <a:ext cx="262315" cy="255671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algn="ctr">
              <a:defRPr/>
            </a:pPr>
            <a:endParaRPr lang="en-GB" sz="1800">
              <a:solidFill>
                <a:srgbClr val="000000"/>
              </a:solidFill>
              <a:latin typeface="Arial" pitchFamily="-65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6809033" y="2798252"/>
            <a:ext cx="923435" cy="8942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algn="ctr">
              <a:defRPr/>
            </a:pPr>
            <a:endParaRPr lang="en-GB" sz="1800">
              <a:solidFill>
                <a:srgbClr val="000000"/>
              </a:solidFill>
              <a:latin typeface="Arial" pitchFamily="-65" charset="0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6664871" y="1491630"/>
            <a:ext cx="12117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000000"/>
                </a:solidFill>
              </a:rPr>
              <a:t>Volume</a:t>
            </a:r>
          </a:p>
        </p:txBody>
      </p:sp>
      <p:cxnSp>
        <p:nvCxnSpPr>
          <p:cNvPr id="81" name="Gerade Verbindung 80"/>
          <p:cNvCxnSpPr>
            <a:stCxn id="42" idx="1"/>
            <a:endCxn id="42" idx="3"/>
          </p:cNvCxnSpPr>
          <p:nvPr/>
        </p:nvCxnSpPr>
        <p:spPr>
          <a:xfrm>
            <a:off x="2753484" y="2472042"/>
            <a:ext cx="3475098" cy="0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>
            <a:stCxn id="64" idx="0"/>
            <a:endCxn id="42" idx="0"/>
          </p:cNvCxnSpPr>
          <p:nvPr/>
        </p:nvCxnSpPr>
        <p:spPr>
          <a:xfrm flipH="1" flipV="1">
            <a:off x="4491033" y="987574"/>
            <a:ext cx="1" cy="2962178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1"/>
          <p:cNvSpPr>
            <a:spLocks noChangeArrowheads="1"/>
          </p:cNvSpPr>
          <p:nvPr/>
        </p:nvSpPr>
        <p:spPr bwMode="auto">
          <a:xfrm>
            <a:off x="4574670" y="1195364"/>
            <a:ext cx="1136751" cy="1088354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0" name="Oval 16"/>
          <p:cNvSpPr>
            <a:spLocks noChangeArrowheads="1"/>
          </p:cNvSpPr>
          <p:nvPr/>
        </p:nvSpPr>
        <p:spPr bwMode="auto">
          <a:xfrm>
            <a:off x="3141878" y="1491630"/>
            <a:ext cx="854058" cy="817696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1" name="Oval 17"/>
          <p:cNvSpPr>
            <a:spLocks noChangeArrowheads="1"/>
          </p:cNvSpPr>
          <p:nvPr/>
        </p:nvSpPr>
        <p:spPr bwMode="auto">
          <a:xfrm>
            <a:off x="3563888" y="1146384"/>
            <a:ext cx="251454" cy="255671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2" name="Oval 18"/>
          <p:cNvSpPr>
            <a:spLocks noChangeArrowheads="1"/>
          </p:cNvSpPr>
          <p:nvPr/>
        </p:nvSpPr>
        <p:spPr bwMode="auto">
          <a:xfrm>
            <a:off x="4860032" y="3435846"/>
            <a:ext cx="251454" cy="255671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3" name="Oval 19"/>
          <p:cNvSpPr>
            <a:spLocks noChangeArrowheads="1"/>
          </p:cNvSpPr>
          <p:nvPr/>
        </p:nvSpPr>
        <p:spPr bwMode="auto">
          <a:xfrm>
            <a:off x="4338028" y="2321117"/>
            <a:ext cx="251454" cy="255671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4" name="Oval 20"/>
          <p:cNvSpPr>
            <a:spLocks noChangeArrowheads="1"/>
          </p:cNvSpPr>
          <p:nvPr/>
        </p:nvSpPr>
        <p:spPr bwMode="auto">
          <a:xfrm>
            <a:off x="5796136" y="1131590"/>
            <a:ext cx="251454" cy="255671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6" name="Oval 22"/>
          <p:cNvSpPr>
            <a:spLocks noChangeArrowheads="1"/>
          </p:cNvSpPr>
          <p:nvPr/>
        </p:nvSpPr>
        <p:spPr bwMode="auto">
          <a:xfrm>
            <a:off x="4067944" y="1491630"/>
            <a:ext cx="547218" cy="55526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7" name="Oval 23"/>
          <p:cNvSpPr>
            <a:spLocks noChangeArrowheads="1"/>
          </p:cNvSpPr>
          <p:nvPr/>
        </p:nvSpPr>
        <p:spPr bwMode="auto">
          <a:xfrm>
            <a:off x="5345613" y="2014767"/>
            <a:ext cx="547218" cy="556394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8" name="Oval 24"/>
          <p:cNvSpPr>
            <a:spLocks noChangeArrowheads="1"/>
          </p:cNvSpPr>
          <p:nvPr/>
        </p:nvSpPr>
        <p:spPr bwMode="auto">
          <a:xfrm>
            <a:off x="3134507" y="3138817"/>
            <a:ext cx="547218" cy="556394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6823305" y="1923678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0">
                <a:solidFill>
                  <a:srgbClr val="000000"/>
                </a:solidFill>
              </a:rPr>
              <a:t>low</a:t>
            </a:r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6823305" y="3075806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</a:rPr>
              <a:t>high</a:t>
            </a:r>
          </a:p>
        </p:txBody>
      </p:sp>
      <p:sp>
        <p:nvSpPr>
          <p:cNvPr id="27" name="Oval 23"/>
          <p:cNvSpPr>
            <a:spLocks noChangeArrowheads="1"/>
          </p:cNvSpPr>
          <p:nvPr/>
        </p:nvSpPr>
        <p:spPr bwMode="auto">
          <a:xfrm>
            <a:off x="2915816" y="2571750"/>
            <a:ext cx="547218" cy="556394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30" name="Oval 23"/>
          <p:cNvSpPr>
            <a:spLocks noChangeArrowheads="1"/>
          </p:cNvSpPr>
          <p:nvPr/>
        </p:nvSpPr>
        <p:spPr bwMode="auto">
          <a:xfrm>
            <a:off x="3563888" y="2427734"/>
            <a:ext cx="792088" cy="72008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3974459" y="2985120"/>
            <a:ext cx="629056" cy="58024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598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2753484" y="987574"/>
            <a:ext cx="3475098" cy="296893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2753483" y="3945247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0">
                <a:solidFill>
                  <a:srgbClr val="000000"/>
                </a:solidFill>
              </a:rPr>
              <a:t>low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5333696" y="3949751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400" b="0">
                <a:solidFill>
                  <a:srgbClr val="000000"/>
                </a:solidFill>
              </a:rPr>
              <a:t>high</a:t>
            </a:r>
          </a:p>
        </p:txBody>
      </p:sp>
      <p:sp>
        <p:nvSpPr>
          <p:cNvPr id="64" name="Text Box 6"/>
          <p:cNvSpPr txBox="1">
            <a:spLocks noChangeArrowheads="1"/>
          </p:cNvSpPr>
          <p:nvPr/>
        </p:nvSpPr>
        <p:spPr bwMode="auto">
          <a:xfrm>
            <a:off x="3680454" y="3949752"/>
            <a:ext cx="162115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0">
                <a:solidFill>
                  <a:srgbClr val="000000"/>
                </a:solidFill>
              </a:rPr>
              <a:t>Commonality </a:t>
            </a:r>
            <a:br>
              <a:rPr lang="en-GB" sz="1600" b="0">
                <a:solidFill>
                  <a:srgbClr val="000000"/>
                </a:solidFill>
              </a:rPr>
            </a:br>
            <a:r>
              <a:rPr lang="en-GB" sz="1600" b="0">
                <a:solidFill>
                  <a:srgbClr val="000000"/>
                </a:solidFill>
              </a:rPr>
              <a:t>of needs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1876910" y="3651870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400" b="0">
                <a:solidFill>
                  <a:srgbClr val="000000"/>
                </a:solidFill>
              </a:rPr>
              <a:t>low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1876910" y="987575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400" b="0">
                <a:solidFill>
                  <a:srgbClr val="000000"/>
                </a:solidFill>
              </a:rPr>
              <a:t>high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899592" y="2355726"/>
            <a:ext cx="180165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600" b="0" dirty="0">
                <a:solidFill>
                  <a:srgbClr val="000000"/>
                </a:solidFill>
              </a:rPr>
              <a:t>Hiring difficulty</a:t>
            </a:r>
          </a:p>
        </p:txBody>
      </p:sp>
      <p:sp>
        <p:nvSpPr>
          <p:cNvPr id="75" name="Oval 74"/>
          <p:cNvSpPr/>
          <p:nvPr/>
        </p:nvSpPr>
        <p:spPr bwMode="auto">
          <a:xfrm>
            <a:off x="7139592" y="2355726"/>
            <a:ext cx="262315" cy="255671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algn="ctr">
              <a:defRPr/>
            </a:pPr>
            <a:endParaRPr lang="en-GB" sz="1800">
              <a:solidFill>
                <a:srgbClr val="000000"/>
              </a:solidFill>
              <a:latin typeface="Arial" pitchFamily="-65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6809033" y="2798252"/>
            <a:ext cx="923435" cy="8942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algn="ctr">
              <a:defRPr/>
            </a:pPr>
            <a:endParaRPr lang="en-GB" sz="1800">
              <a:solidFill>
                <a:srgbClr val="000000"/>
              </a:solidFill>
              <a:latin typeface="Arial" pitchFamily="-65" charset="0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6664871" y="1491630"/>
            <a:ext cx="12117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000000"/>
                </a:solidFill>
              </a:rPr>
              <a:t>Volume</a:t>
            </a:r>
          </a:p>
        </p:txBody>
      </p:sp>
      <p:cxnSp>
        <p:nvCxnSpPr>
          <p:cNvPr id="81" name="Gerade Verbindung 80"/>
          <p:cNvCxnSpPr>
            <a:stCxn id="42" idx="1"/>
            <a:endCxn id="42" idx="3"/>
          </p:cNvCxnSpPr>
          <p:nvPr/>
        </p:nvCxnSpPr>
        <p:spPr>
          <a:xfrm>
            <a:off x="2753484" y="2472042"/>
            <a:ext cx="3475098" cy="0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>
            <a:stCxn id="64" idx="0"/>
            <a:endCxn id="42" idx="0"/>
          </p:cNvCxnSpPr>
          <p:nvPr/>
        </p:nvCxnSpPr>
        <p:spPr>
          <a:xfrm flipH="1" flipV="1">
            <a:off x="4491033" y="987574"/>
            <a:ext cx="1" cy="2962178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1"/>
          <p:cNvSpPr>
            <a:spLocks noChangeArrowheads="1"/>
          </p:cNvSpPr>
          <p:nvPr/>
        </p:nvSpPr>
        <p:spPr bwMode="auto">
          <a:xfrm>
            <a:off x="4716016" y="1177990"/>
            <a:ext cx="854058" cy="817696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0" name="Oval 16"/>
          <p:cNvSpPr>
            <a:spLocks noChangeArrowheads="1"/>
          </p:cNvSpPr>
          <p:nvPr/>
        </p:nvSpPr>
        <p:spPr bwMode="auto">
          <a:xfrm>
            <a:off x="3141878" y="1491630"/>
            <a:ext cx="854058" cy="817696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1" name="Oval 17"/>
          <p:cNvSpPr>
            <a:spLocks noChangeArrowheads="1"/>
          </p:cNvSpPr>
          <p:nvPr/>
        </p:nvSpPr>
        <p:spPr bwMode="auto">
          <a:xfrm>
            <a:off x="3563888" y="1146384"/>
            <a:ext cx="251454" cy="255671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3" name="Oval 19"/>
          <p:cNvSpPr>
            <a:spLocks noChangeArrowheads="1"/>
          </p:cNvSpPr>
          <p:nvPr/>
        </p:nvSpPr>
        <p:spPr bwMode="auto">
          <a:xfrm>
            <a:off x="4338028" y="2321117"/>
            <a:ext cx="251454" cy="255671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4" name="Oval 20"/>
          <p:cNvSpPr>
            <a:spLocks noChangeArrowheads="1"/>
          </p:cNvSpPr>
          <p:nvPr/>
        </p:nvSpPr>
        <p:spPr bwMode="auto">
          <a:xfrm>
            <a:off x="5796136" y="1131590"/>
            <a:ext cx="251454" cy="255671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6" name="Oval 22"/>
          <p:cNvSpPr>
            <a:spLocks noChangeArrowheads="1"/>
          </p:cNvSpPr>
          <p:nvPr/>
        </p:nvSpPr>
        <p:spPr bwMode="auto">
          <a:xfrm>
            <a:off x="4067944" y="1491630"/>
            <a:ext cx="547218" cy="55526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7" name="Oval 23"/>
          <p:cNvSpPr>
            <a:spLocks noChangeArrowheads="1"/>
          </p:cNvSpPr>
          <p:nvPr/>
        </p:nvSpPr>
        <p:spPr bwMode="auto">
          <a:xfrm>
            <a:off x="5345613" y="2014767"/>
            <a:ext cx="547218" cy="556394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78" name="Oval 24"/>
          <p:cNvSpPr>
            <a:spLocks noChangeArrowheads="1"/>
          </p:cNvSpPr>
          <p:nvPr/>
        </p:nvSpPr>
        <p:spPr bwMode="auto">
          <a:xfrm>
            <a:off x="3134507" y="3138817"/>
            <a:ext cx="547218" cy="556394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6823305" y="1923678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0">
                <a:solidFill>
                  <a:srgbClr val="000000"/>
                </a:solidFill>
              </a:rPr>
              <a:t>low</a:t>
            </a:r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6823305" y="3075806"/>
            <a:ext cx="8948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</a:rPr>
              <a:t>high</a:t>
            </a:r>
          </a:p>
        </p:txBody>
      </p:sp>
      <p:sp>
        <p:nvSpPr>
          <p:cNvPr id="27" name="Oval 23"/>
          <p:cNvSpPr>
            <a:spLocks noChangeArrowheads="1"/>
          </p:cNvSpPr>
          <p:nvPr/>
        </p:nvSpPr>
        <p:spPr bwMode="auto">
          <a:xfrm>
            <a:off x="2915816" y="2571750"/>
            <a:ext cx="547218" cy="556394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grpSp>
        <p:nvGrpSpPr>
          <p:cNvPr id="18" name="Gruppierung 17"/>
          <p:cNvGrpSpPr/>
          <p:nvPr/>
        </p:nvGrpSpPr>
        <p:grpSpPr>
          <a:xfrm>
            <a:off x="933382" y="1347614"/>
            <a:ext cx="3061854" cy="961712"/>
            <a:chOff x="933382" y="1491630"/>
            <a:chExt cx="3061854" cy="961712"/>
          </a:xfrm>
        </p:grpSpPr>
        <p:sp>
          <p:nvSpPr>
            <p:cNvPr id="44" name="Rechteck 43"/>
            <p:cNvSpPr/>
            <p:nvPr/>
          </p:nvSpPr>
          <p:spPr>
            <a:xfrm>
              <a:off x="933382" y="1491630"/>
              <a:ext cx="157927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GB" sz="1600" dirty="0">
                  <a:solidFill>
                    <a:srgbClr val="800000"/>
                  </a:solidFill>
                  <a:cs typeface="Arial" charset="0"/>
                </a:rPr>
                <a:t>Local difficult </a:t>
              </a:r>
              <a:br>
                <a:rPr lang="en-GB" sz="1600" dirty="0">
                  <a:solidFill>
                    <a:srgbClr val="800000"/>
                  </a:solidFill>
                  <a:cs typeface="Arial" charset="0"/>
                </a:rPr>
              </a:br>
              <a:r>
                <a:rPr lang="en-GB" sz="1600" dirty="0">
                  <a:solidFill>
                    <a:srgbClr val="800000"/>
                  </a:solidFill>
                  <a:cs typeface="Arial" charset="0"/>
                </a:rPr>
                <a:t>mass hiring</a:t>
              </a:r>
            </a:p>
          </p:txBody>
        </p:sp>
        <p:cxnSp>
          <p:nvCxnSpPr>
            <p:cNvPr id="46" name="Gerade Verbindung 45"/>
            <p:cNvCxnSpPr>
              <a:endCxn id="44" idx="3"/>
            </p:cNvCxnSpPr>
            <p:nvPr/>
          </p:nvCxnSpPr>
          <p:spPr bwMode="auto">
            <a:xfrm flipH="1" flipV="1">
              <a:off x="2512661" y="1784018"/>
              <a:ext cx="1051228" cy="283678"/>
            </a:xfrm>
            <a:prstGeom prst="line">
              <a:avLst/>
            </a:prstGeom>
            <a:solidFill>
              <a:srgbClr val="DDDDDD"/>
            </a:solidFill>
            <a:ln w="1270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43" name="Oval 16"/>
            <p:cNvSpPr>
              <a:spLocks noChangeArrowheads="1"/>
            </p:cNvSpPr>
            <p:nvPr/>
          </p:nvSpPr>
          <p:spPr bwMode="auto">
            <a:xfrm>
              <a:off x="3141178" y="1635646"/>
              <a:ext cx="854058" cy="81769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algn="ctr"/>
              <a:endParaRPr lang="en-GB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17" name="Gruppierung 16"/>
          <p:cNvGrpSpPr/>
          <p:nvPr/>
        </p:nvGrpSpPr>
        <p:grpSpPr>
          <a:xfrm>
            <a:off x="1913311" y="483518"/>
            <a:ext cx="2730235" cy="913082"/>
            <a:chOff x="1481725" y="627534"/>
            <a:chExt cx="2730235" cy="913082"/>
          </a:xfrm>
        </p:grpSpPr>
        <p:sp>
          <p:nvSpPr>
            <p:cNvPr id="47" name="Rechteck 46"/>
            <p:cNvSpPr/>
            <p:nvPr/>
          </p:nvSpPr>
          <p:spPr>
            <a:xfrm>
              <a:off x="1481725" y="627534"/>
              <a:ext cx="273023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GB" sz="1600" dirty="0">
                  <a:solidFill>
                    <a:srgbClr val="800000"/>
                  </a:solidFill>
                  <a:cs typeface="Arial" charset="0"/>
                </a:rPr>
                <a:t>Specialist/Strategic Hiring</a:t>
              </a:r>
            </a:p>
          </p:txBody>
        </p:sp>
        <p:cxnSp>
          <p:nvCxnSpPr>
            <p:cNvPr id="50" name="Gerade Verbindung 49"/>
            <p:cNvCxnSpPr>
              <a:endCxn id="47" idx="2"/>
            </p:cNvCxnSpPr>
            <p:nvPr/>
          </p:nvCxnSpPr>
          <p:spPr bwMode="auto">
            <a:xfrm flipH="1" flipV="1">
              <a:off x="2846843" y="966088"/>
              <a:ext cx="412040" cy="444114"/>
            </a:xfrm>
            <a:prstGeom prst="line">
              <a:avLst/>
            </a:prstGeom>
            <a:solidFill>
              <a:srgbClr val="DDDDDD"/>
            </a:solidFill>
            <a:ln w="1270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49" name="Oval 17"/>
            <p:cNvSpPr>
              <a:spLocks noChangeArrowheads="1"/>
            </p:cNvSpPr>
            <p:nvPr/>
          </p:nvSpPr>
          <p:spPr bwMode="auto">
            <a:xfrm>
              <a:off x="3131840" y="1284945"/>
              <a:ext cx="251454" cy="255671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algn="ctr"/>
              <a:endParaRPr lang="en-GB" sz="1800">
                <a:solidFill>
                  <a:srgbClr val="000000"/>
                </a:solidFill>
              </a:endParaRPr>
            </a:p>
          </p:txBody>
        </p:sp>
      </p:grpSp>
      <p:sp>
        <p:nvSpPr>
          <p:cNvPr id="57" name="Oval 18"/>
          <p:cNvSpPr>
            <a:spLocks noChangeArrowheads="1"/>
          </p:cNvSpPr>
          <p:nvPr/>
        </p:nvSpPr>
        <p:spPr bwMode="auto">
          <a:xfrm>
            <a:off x="4860032" y="3435846"/>
            <a:ext cx="251454" cy="255671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59" name="Oval 23"/>
          <p:cNvSpPr>
            <a:spLocks noChangeArrowheads="1"/>
          </p:cNvSpPr>
          <p:nvPr/>
        </p:nvSpPr>
        <p:spPr bwMode="auto">
          <a:xfrm>
            <a:off x="3563888" y="2427734"/>
            <a:ext cx="792088" cy="72008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58" name="Oval 15"/>
          <p:cNvSpPr>
            <a:spLocks noChangeArrowheads="1"/>
          </p:cNvSpPr>
          <p:nvPr/>
        </p:nvSpPr>
        <p:spPr bwMode="auto">
          <a:xfrm>
            <a:off x="3974459" y="2985120"/>
            <a:ext cx="629056" cy="58024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grpSp>
        <p:nvGrpSpPr>
          <p:cNvPr id="10" name="Gruppierung 9"/>
          <p:cNvGrpSpPr/>
          <p:nvPr/>
        </p:nvGrpSpPr>
        <p:grpSpPr>
          <a:xfrm>
            <a:off x="3977260" y="2867644"/>
            <a:ext cx="2208979" cy="698409"/>
            <a:chOff x="3983797" y="2859782"/>
            <a:chExt cx="2208979" cy="698409"/>
          </a:xfrm>
        </p:grpSpPr>
        <p:sp>
          <p:nvSpPr>
            <p:cNvPr id="35" name="Rechteck 34"/>
            <p:cNvSpPr/>
            <p:nvPr/>
          </p:nvSpPr>
          <p:spPr>
            <a:xfrm>
              <a:off x="4684029" y="2859782"/>
              <a:ext cx="150874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GB" sz="1600" dirty="0">
                  <a:solidFill>
                    <a:srgbClr val="800000"/>
                  </a:solidFill>
                  <a:cs typeface="Arial" charset="0"/>
                </a:rPr>
                <a:t>Simple Hiring</a:t>
              </a:r>
            </a:p>
          </p:txBody>
        </p:sp>
        <p:cxnSp>
          <p:nvCxnSpPr>
            <p:cNvPr id="36" name="Gerade Verbindung 35"/>
            <p:cNvCxnSpPr/>
            <p:nvPr/>
          </p:nvCxnSpPr>
          <p:spPr bwMode="auto">
            <a:xfrm flipV="1">
              <a:off x="4283968" y="3075806"/>
              <a:ext cx="576064" cy="216024"/>
            </a:xfrm>
            <a:prstGeom prst="line">
              <a:avLst/>
            </a:prstGeom>
            <a:solidFill>
              <a:srgbClr val="DDDDDD"/>
            </a:solidFill>
            <a:ln w="1270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34" name="Oval 15"/>
            <p:cNvSpPr>
              <a:spLocks noChangeArrowheads="1"/>
            </p:cNvSpPr>
            <p:nvPr/>
          </p:nvSpPr>
          <p:spPr bwMode="auto">
            <a:xfrm>
              <a:off x="3983797" y="2977945"/>
              <a:ext cx="610380" cy="58024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algn="ctr"/>
              <a:endParaRPr lang="en-GB" sz="1800">
                <a:solidFill>
                  <a:srgbClr val="000000"/>
                </a:solidFill>
              </a:endParaRPr>
            </a:p>
          </p:txBody>
        </p:sp>
      </p:grpSp>
      <p:sp>
        <p:nvSpPr>
          <p:cNvPr id="48" name="Oval 1">
            <a:extLst>
              <a:ext uri="{FF2B5EF4-FFF2-40B4-BE49-F238E27FC236}">
                <a16:creationId xmlns:a16="http://schemas.microsoft.com/office/drawing/2014/main" id="{09ABCF2B-5971-8E4C-B2E7-FDB19CA01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4670" y="1195364"/>
            <a:ext cx="1136751" cy="1088354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endParaRPr lang="en-GB" sz="1800">
              <a:solidFill>
                <a:srgbClr val="000000"/>
              </a:solidFill>
            </a:endParaRPr>
          </a:p>
        </p:txBody>
      </p:sp>
      <p:grpSp>
        <p:nvGrpSpPr>
          <p:cNvPr id="19" name="Gruppierung 18"/>
          <p:cNvGrpSpPr/>
          <p:nvPr/>
        </p:nvGrpSpPr>
        <p:grpSpPr>
          <a:xfrm>
            <a:off x="4574670" y="483518"/>
            <a:ext cx="3532403" cy="1800200"/>
            <a:chOff x="4574670" y="627534"/>
            <a:chExt cx="3532403" cy="1800200"/>
          </a:xfrm>
        </p:grpSpPr>
        <p:sp>
          <p:nvSpPr>
            <p:cNvPr id="29" name="Rechteck 28"/>
            <p:cNvSpPr/>
            <p:nvPr/>
          </p:nvSpPr>
          <p:spPr>
            <a:xfrm>
              <a:off x="5022574" y="627534"/>
              <a:ext cx="308449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GB" sz="1600" dirty="0">
                  <a:solidFill>
                    <a:srgbClr val="800000"/>
                  </a:solidFill>
                  <a:cs typeface="Arial" charset="0"/>
                </a:rPr>
                <a:t>Common difficult mass hiring</a:t>
              </a:r>
            </a:p>
          </p:txBody>
        </p:sp>
        <p:cxnSp>
          <p:nvCxnSpPr>
            <p:cNvPr id="4" name="Gerade Verbindung 3"/>
            <p:cNvCxnSpPr/>
            <p:nvPr/>
          </p:nvCxnSpPr>
          <p:spPr bwMode="auto">
            <a:xfrm flipV="1">
              <a:off x="5148064" y="987574"/>
              <a:ext cx="720080" cy="792089"/>
            </a:xfrm>
            <a:prstGeom prst="line">
              <a:avLst/>
            </a:prstGeom>
            <a:solidFill>
              <a:srgbClr val="DDDDDD"/>
            </a:solidFill>
            <a:ln w="1270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28" name="Oval 1"/>
            <p:cNvSpPr>
              <a:spLocks noChangeArrowheads="1"/>
            </p:cNvSpPr>
            <p:nvPr/>
          </p:nvSpPr>
          <p:spPr bwMode="auto">
            <a:xfrm>
              <a:off x="4574670" y="1339380"/>
              <a:ext cx="1136751" cy="108835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algn="ctr"/>
              <a:endParaRPr lang="en-GB" sz="18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184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7024D3A3-E39D-DD42-82E7-8A5DB54138EB}"/>
              </a:ext>
            </a:extLst>
          </p:cNvPr>
          <p:cNvGrpSpPr/>
          <p:nvPr/>
        </p:nvGrpSpPr>
        <p:grpSpPr>
          <a:xfrm>
            <a:off x="748686" y="1257425"/>
            <a:ext cx="1107274" cy="945995"/>
            <a:chOff x="5445804" y="1999044"/>
            <a:chExt cx="1107274" cy="945995"/>
          </a:xfrm>
        </p:grpSpPr>
        <p:sp>
          <p:nvSpPr>
            <p:cNvPr id="97" name="Rectangle 3">
              <a:extLst>
                <a:ext uri="{FF2B5EF4-FFF2-40B4-BE49-F238E27FC236}">
                  <a16:creationId xmlns:a16="http://schemas.microsoft.com/office/drawing/2014/main" id="{CA5A94A7-202E-9D41-BEFC-0042D0B9B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5804" y="1999044"/>
              <a:ext cx="1107274" cy="9459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cxnSp>
          <p:nvCxnSpPr>
            <p:cNvPr id="98" name="Gerade Verbindung 97">
              <a:extLst>
                <a:ext uri="{FF2B5EF4-FFF2-40B4-BE49-F238E27FC236}">
                  <a16:creationId xmlns:a16="http://schemas.microsoft.com/office/drawing/2014/main" id="{58CD213D-55B6-E640-ADEA-E9B65A09E7E7}"/>
                </a:ext>
              </a:extLst>
            </p:cNvPr>
            <p:cNvCxnSpPr>
              <a:stCxn id="97" idx="1"/>
              <a:endCxn id="97" idx="3"/>
            </p:cNvCxnSpPr>
            <p:nvPr/>
          </p:nvCxnSpPr>
          <p:spPr>
            <a:xfrm>
              <a:off x="5445804" y="2472042"/>
              <a:ext cx="1107274" cy="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 Verbindung 98">
              <a:extLst>
                <a:ext uri="{FF2B5EF4-FFF2-40B4-BE49-F238E27FC236}">
                  <a16:creationId xmlns:a16="http://schemas.microsoft.com/office/drawing/2014/main" id="{E8EF7F47-336B-0E4A-9806-34E24E3EF9DF}"/>
                </a:ext>
              </a:extLst>
            </p:cNvPr>
            <p:cNvCxnSpPr>
              <a:cxnSpLocks/>
              <a:endCxn id="97" idx="0"/>
            </p:cNvCxnSpPr>
            <p:nvPr/>
          </p:nvCxnSpPr>
          <p:spPr>
            <a:xfrm flipH="1" flipV="1">
              <a:off x="5999441" y="1999044"/>
              <a:ext cx="0" cy="943842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6">
              <a:extLst>
                <a:ext uri="{FF2B5EF4-FFF2-40B4-BE49-F238E27FC236}">
                  <a16:creationId xmlns:a16="http://schemas.microsoft.com/office/drawing/2014/main" id="{E142AC81-CA5A-A44E-8C83-A4DDCE458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9335" y="2177008"/>
              <a:ext cx="272129" cy="260543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algn="ctr"/>
              <a:endParaRPr lang="en-GB" sz="1800">
                <a:solidFill>
                  <a:srgbClr val="000000"/>
                </a:solidFill>
              </a:endParaRPr>
            </a:p>
          </p:txBody>
        </p:sp>
        <p:sp>
          <p:nvSpPr>
            <p:cNvPr id="102" name="Oval 17">
              <a:extLst>
                <a:ext uri="{FF2B5EF4-FFF2-40B4-BE49-F238E27FC236}">
                  <a16:creationId xmlns:a16="http://schemas.microsoft.com/office/drawing/2014/main" id="{D2A940F1-D25C-A848-9B03-9381B301E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3877" y="2044932"/>
              <a:ext cx="80121" cy="81465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algn="ctr"/>
              <a:endParaRPr lang="en-GB" sz="1800">
                <a:solidFill>
                  <a:srgbClr val="000000"/>
                </a:solidFill>
              </a:endParaRPr>
            </a:p>
          </p:txBody>
        </p:sp>
        <p:sp>
          <p:nvSpPr>
            <p:cNvPr id="103" name="Oval 15">
              <a:extLst>
                <a:ext uri="{FF2B5EF4-FFF2-40B4-BE49-F238E27FC236}">
                  <a16:creationId xmlns:a16="http://schemas.microsoft.com/office/drawing/2014/main" id="{8BA851DA-1A7D-FE40-910B-447B465DE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578" y="2635743"/>
              <a:ext cx="176805" cy="18488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algn="ctr"/>
              <a:endParaRPr lang="en-GB" sz="1800">
                <a:solidFill>
                  <a:srgbClr val="000000"/>
                </a:solidFill>
              </a:endParaRPr>
            </a:p>
          </p:txBody>
        </p:sp>
        <p:sp>
          <p:nvSpPr>
            <p:cNvPr id="104" name="Oval 1">
              <a:extLst>
                <a:ext uri="{FF2B5EF4-FFF2-40B4-BE49-F238E27FC236}">
                  <a16:creationId xmlns:a16="http://schemas.microsoft.com/office/drawing/2014/main" id="{AAB9E331-24DA-2F45-9EE2-EF7F7FB00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6090" y="2067876"/>
              <a:ext cx="362204" cy="346783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algn="ctr"/>
              <a:endParaRPr lang="en-GB" sz="1800">
                <a:solidFill>
                  <a:srgbClr val="000000"/>
                </a:solidFill>
              </a:endParaRPr>
            </a:p>
          </p:txBody>
        </p:sp>
      </p:grpSp>
      <p:sp>
        <p:nvSpPr>
          <p:cNvPr id="111" name="Textfeld 110">
            <a:extLst>
              <a:ext uri="{FF2B5EF4-FFF2-40B4-BE49-F238E27FC236}">
                <a16:creationId xmlns:a16="http://schemas.microsoft.com/office/drawing/2014/main" id="{C49BB466-0522-7D46-9212-2BE4E4B7B341}"/>
              </a:ext>
            </a:extLst>
          </p:cNvPr>
          <p:cNvSpPr txBox="1"/>
          <p:nvPr/>
        </p:nvSpPr>
        <p:spPr>
          <a:xfrm>
            <a:off x="244145" y="541229"/>
            <a:ext cx="216024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/>
              <a:t>Simple hiring</a:t>
            </a:r>
          </a:p>
        </p:txBody>
      </p:sp>
      <p:cxnSp>
        <p:nvCxnSpPr>
          <p:cNvPr id="114" name="Gerade Verbindung 113">
            <a:extLst>
              <a:ext uri="{FF2B5EF4-FFF2-40B4-BE49-F238E27FC236}">
                <a16:creationId xmlns:a16="http://schemas.microsoft.com/office/drawing/2014/main" id="{3C439A3E-BE85-2F4C-848D-8E61F8252C78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105" y="2611109"/>
            <a:ext cx="8401151" cy="2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4DBB4186-734C-804C-8A72-3E09DB19ABA6}"/>
              </a:ext>
            </a:extLst>
          </p:cNvPr>
          <p:cNvGrpSpPr/>
          <p:nvPr/>
        </p:nvGrpSpPr>
        <p:grpSpPr>
          <a:xfrm>
            <a:off x="2411760" y="287139"/>
            <a:ext cx="2167615" cy="4504605"/>
            <a:chOff x="2411760" y="287139"/>
            <a:chExt cx="2167615" cy="4504605"/>
          </a:xfrm>
        </p:grpSpPr>
        <p:grpSp>
          <p:nvGrpSpPr>
            <p:cNvPr id="6" name="Gruppieren 5">
              <a:extLst>
                <a:ext uri="{FF2B5EF4-FFF2-40B4-BE49-F238E27FC236}">
                  <a16:creationId xmlns:a16="http://schemas.microsoft.com/office/drawing/2014/main" id="{4C94BA2E-2C79-2441-84F1-B3CA77354231}"/>
                </a:ext>
              </a:extLst>
            </p:cNvPr>
            <p:cNvGrpSpPr/>
            <p:nvPr/>
          </p:nvGrpSpPr>
          <p:grpSpPr>
            <a:xfrm>
              <a:off x="2936888" y="1257425"/>
              <a:ext cx="1107274" cy="945995"/>
              <a:chOff x="4132980" y="1999044"/>
              <a:chExt cx="1107274" cy="945995"/>
            </a:xfrm>
          </p:grpSpPr>
          <p:sp>
            <p:nvSpPr>
              <p:cNvPr id="86" name="Rectangle 3">
                <a:extLst>
                  <a:ext uri="{FF2B5EF4-FFF2-40B4-BE49-F238E27FC236}">
                    <a16:creationId xmlns:a16="http://schemas.microsoft.com/office/drawing/2014/main" id="{35FB6284-D059-894F-909A-2A307B3AF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2980" y="1999044"/>
                <a:ext cx="1107274" cy="9459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 type="none" w="lg" len="lg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87" name="Gerade Verbindung 86">
                <a:extLst>
                  <a:ext uri="{FF2B5EF4-FFF2-40B4-BE49-F238E27FC236}">
                    <a16:creationId xmlns:a16="http://schemas.microsoft.com/office/drawing/2014/main" id="{6D991BDA-2B6A-ED42-8B30-5BDB31F8A77A}"/>
                  </a:ext>
                </a:extLst>
              </p:cNvPr>
              <p:cNvCxnSpPr>
                <a:stCxn id="86" idx="1"/>
                <a:endCxn id="86" idx="3"/>
              </p:cNvCxnSpPr>
              <p:nvPr/>
            </p:nvCxnSpPr>
            <p:spPr>
              <a:xfrm>
                <a:off x="4132980" y="2472042"/>
                <a:ext cx="1107274" cy="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Gerade Verbindung 87">
                <a:extLst>
                  <a:ext uri="{FF2B5EF4-FFF2-40B4-BE49-F238E27FC236}">
                    <a16:creationId xmlns:a16="http://schemas.microsoft.com/office/drawing/2014/main" id="{02D7A5EF-EEC8-8345-92F9-4069911F51BD}"/>
                  </a:ext>
                </a:extLst>
              </p:cNvPr>
              <p:cNvCxnSpPr>
                <a:cxnSpLocks/>
                <a:endCxn id="86" idx="0"/>
              </p:cNvCxnSpPr>
              <p:nvPr/>
            </p:nvCxnSpPr>
            <p:spPr>
              <a:xfrm flipH="1" flipV="1">
                <a:off x="4686617" y="1999044"/>
                <a:ext cx="0" cy="943842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Oval 1">
                <a:extLst>
                  <a:ext uri="{FF2B5EF4-FFF2-40B4-BE49-F238E27FC236}">
                    <a16:creationId xmlns:a16="http://schemas.microsoft.com/office/drawing/2014/main" id="{592714C4-E347-5443-A300-CBBAD6F91A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8304" y="2059716"/>
                <a:ext cx="272129" cy="260543"/>
              </a:xfrm>
              <a:prstGeom prst="ellipse">
                <a:avLst/>
              </a:prstGeom>
              <a:solidFill>
                <a:schemeClr val="bg1"/>
              </a:solidFill>
              <a:ln w="12700" cmpd="sng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1" name="Oval 17">
                <a:extLst>
                  <a:ext uri="{FF2B5EF4-FFF2-40B4-BE49-F238E27FC236}">
                    <a16:creationId xmlns:a16="http://schemas.microsoft.com/office/drawing/2014/main" id="{5EF89307-3D08-7541-9F54-FAA0CB360B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1200" y="2049646"/>
                <a:ext cx="80121" cy="8146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Oval 16">
                <a:extLst>
                  <a:ext uri="{FF2B5EF4-FFF2-40B4-BE49-F238E27FC236}">
                    <a16:creationId xmlns:a16="http://schemas.microsoft.com/office/drawing/2014/main" id="{5CFC6429-B868-6946-9828-9CA3380930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6511" y="2174855"/>
                <a:ext cx="272129" cy="260543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Oval 15">
                <a:extLst>
                  <a:ext uri="{FF2B5EF4-FFF2-40B4-BE49-F238E27FC236}">
                    <a16:creationId xmlns:a16="http://schemas.microsoft.com/office/drawing/2014/main" id="{4EF09AD9-724C-BD41-B643-6AAFBEE307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7930" y="2635743"/>
                <a:ext cx="194486" cy="184884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Oval 1">
                <a:extLst>
                  <a:ext uri="{FF2B5EF4-FFF2-40B4-BE49-F238E27FC236}">
                    <a16:creationId xmlns:a16="http://schemas.microsoft.com/office/drawing/2014/main" id="{B15FF27B-4047-4E44-A42D-2E5E53471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3266" y="2065252"/>
                <a:ext cx="362204" cy="346783"/>
              </a:xfrm>
              <a:prstGeom prst="ellipse">
                <a:avLst/>
              </a:prstGeom>
              <a:solidFill>
                <a:schemeClr val="bg1"/>
              </a:solidFill>
              <a:ln w="12700" cmpd="sng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Oval 1">
                <a:extLst>
                  <a:ext uri="{FF2B5EF4-FFF2-40B4-BE49-F238E27FC236}">
                    <a16:creationId xmlns:a16="http://schemas.microsoft.com/office/drawing/2014/main" id="{18FF7CEC-D87F-0940-B268-76DF6F60CC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3266" y="2065252"/>
                <a:ext cx="362204" cy="346783"/>
              </a:xfrm>
              <a:prstGeom prst="ellipse">
                <a:avLst/>
              </a:prstGeom>
              <a:solidFill>
                <a:schemeClr val="bg1"/>
              </a:solidFill>
              <a:ln w="28575" cmpd="sng">
                <a:solidFill>
                  <a:srgbClr val="80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105" name="Gerade Verbindung 104">
              <a:extLst>
                <a:ext uri="{FF2B5EF4-FFF2-40B4-BE49-F238E27FC236}">
                  <a16:creationId xmlns:a16="http://schemas.microsoft.com/office/drawing/2014/main" id="{BBC145E1-B3B6-2C47-AD63-784C83F48A53}"/>
                </a:ext>
              </a:extLst>
            </p:cNvPr>
            <p:cNvCxnSpPr/>
            <p:nvPr/>
          </p:nvCxnSpPr>
          <p:spPr bwMode="auto">
            <a:xfrm flipV="1">
              <a:off x="2411760" y="287139"/>
              <a:ext cx="0" cy="4504605"/>
            </a:xfrm>
            <a:prstGeom prst="line">
              <a:avLst/>
            </a:prstGeom>
            <a:solidFill>
              <a:srgbClr val="DDDDDD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CDEF45C5-1B4F-DA48-B6A2-2FBDB80D0EFA}"/>
                </a:ext>
              </a:extLst>
            </p:cNvPr>
            <p:cNvSpPr txBox="1"/>
            <p:nvPr/>
          </p:nvSpPr>
          <p:spPr>
            <a:xfrm>
              <a:off x="2411760" y="417028"/>
              <a:ext cx="2160240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600"/>
                <a:t>Common difficult </a:t>
              </a:r>
              <a:br>
                <a:rPr lang="en-GB" sz="1600"/>
              </a:br>
              <a:r>
                <a:rPr lang="en-GB" sz="1600"/>
                <a:t>mass hiring</a:t>
              </a:r>
            </a:p>
          </p:txBody>
        </p:sp>
        <p:sp>
          <p:nvSpPr>
            <p:cNvPr id="115" name="Textfeld 114">
              <a:extLst>
                <a:ext uri="{FF2B5EF4-FFF2-40B4-BE49-F238E27FC236}">
                  <a16:creationId xmlns:a16="http://schemas.microsoft.com/office/drawing/2014/main" id="{641376BE-2410-F84B-8F0A-9DF71B71C064}"/>
                </a:ext>
              </a:extLst>
            </p:cNvPr>
            <p:cNvSpPr txBox="1"/>
            <p:nvPr/>
          </p:nvSpPr>
          <p:spPr>
            <a:xfrm>
              <a:off x="2419135" y="2624594"/>
              <a:ext cx="2160240" cy="954107"/>
            </a:xfrm>
            <a:prstGeom prst="rect">
              <a:avLst/>
            </a:prstGeom>
            <a:noFill/>
          </p:spPr>
          <p:txBody>
            <a:bodyPr wrap="square" lIns="108000" rIns="108000" rtlCol="0" anchor="t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n-GB" sz="1400" b="0"/>
                <a:t>Build a global employer brand with focus on bottleneck function to increase leverage</a:t>
              </a:r>
            </a:p>
          </p:txBody>
        </p:sp>
      </p:grpSp>
      <p:sp>
        <p:nvSpPr>
          <p:cNvPr id="116" name="Textfeld 115">
            <a:extLst>
              <a:ext uri="{FF2B5EF4-FFF2-40B4-BE49-F238E27FC236}">
                <a16:creationId xmlns:a16="http://schemas.microsoft.com/office/drawing/2014/main" id="{F3D77B37-F2E2-1E4C-B2AB-524332AEFB01}"/>
              </a:ext>
            </a:extLst>
          </p:cNvPr>
          <p:cNvSpPr txBox="1"/>
          <p:nvPr/>
        </p:nvSpPr>
        <p:spPr>
          <a:xfrm>
            <a:off x="251520" y="2624013"/>
            <a:ext cx="2160240" cy="1969770"/>
          </a:xfrm>
          <a:prstGeom prst="rect">
            <a:avLst/>
          </a:prstGeom>
          <a:noFill/>
        </p:spPr>
        <p:txBody>
          <a:bodyPr wrap="square" lIns="108000" rIns="108000" rtlCol="0" anchor="t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1400" b="0" dirty="0"/>
              <a:t>Share global infrastructure (e.g. ATS) to increase efficiency</a:t>
            </a:r>
          </a:p>
          <a:p>
            <a:pPr algn="ctr">
              <a:spcAft>
                <a:spcPts val="1200"/>
              </a:spcAft>
            </a:pPr>
            <a:r>
              <a:rPr lang="en-GB" sz="1400" b="0" dirty="0"/>
              <a:t>Provide global templates, material and formats for local HR marketing and selection (toolbox)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94F927D7-F01C-F443-B199-EBB08CFA795A}"/>
              </a:ext>
            </a:extLst>
          </p:cNvPr>
          <p:cNvGrpSpPr/>
          <p:nvPr/>
        </p:nvGrpSpPr>
        <p:grpSpPr>
          <a:xfrm>
            <a:off x="4572000" y="299393"/>
            <a:ext cx="2167615" cy="4504605"/>
            <a:chOff x="4572000" y="299393"/>
            <a:chExt cx="2167615" cy="4504605"/>
          </a:xfrm>
        </p:grpSpPr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1D657152-38D7-6C45-A072-9F740E6EBDE5}"/>
                </a:ext>
              </a:extLst>
            </p:cNvPr>
            <p:cNvGrpSpPr/>
            <p:nvPr/>
          </p:nvGrpSpPr>
          <p:grpSpPr>
            <a:xfrm>
              <a:off x="5097128" y="1265715"/>
              <a:ext cx="1107274" cy="945995"/>
              <a:chOff x="1403648" y="1999044"/>
              <a:chExt cx="1107274" cy="945995"/>
            </a:xfrm>
          </p:grpSpPr>
          <p:sp>
            <p:nvSpPr>
              <p:cNvPr id="42" name="Rectangle 3"/>
              <p:cNvSpPr>
                <a:spLocks noChangeArrowheads="1"/>
              </p:cNvSpPr>
              <p:nvPr/>
            </p:nvSpPr>
            <p:spPr bwMode="auto">
              <a:xfrm>
                <a:off x="1403648" y="1999044"/>
                <a:ext cx="1107274" cy="9459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 type="none" w="lg" len="lg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81" name="Gerade Verbindung 80"/>
              <p:cNvCxnSpPr>
                <a:stCxn id="42" idx="1"/>
                <a:endCxn id="42" idx="3"/>
              </p:cNvCxnSpPr>
              <p:nvPr/>
            </p:nvCxnSpPr>
            <p:spPr>
              <a:xfrm>
                <a:off x="1403648" y="2472042"/>
                <a:ext cx="1107274" cy="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Gerade Verbindung 81"/>
              <p:cNvCxnSpPr>
                <a:cxnSpLocks/>
                <a:endCxn id="42" idx="0"/>
              </p:cNvCxnSpPr>
              <p:nvPr/>
            </p:nvCxnSpPr>
            <p:spPr>
              <a:xfrm flipH="1" flipV="1">
                <a:off x="1957285" y="1999044"/>
                <a:ext cx="0" cy="943842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Oval 16"/>
              <p:cNvSpPr>
                <a:spLocks noChangeArrowheads="1"/>
              </p:cNvSpPr>
              <p:nvPr/>
            </p:nvSpPr>
            <p:spPr bwMode="auto">
              <a:xfrm>
                <a:off x="1527402" y="2159652"/>
                <a:ext cx="272129" cy="26054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3" name="Oval 16"/>
              <p:cNvSpPr>
                <a:spLocks noChangeArrowheads="1"/>
              </p:cNvSpPr>
              <p:nvPr/>
            </p:nvSpPr>
            <p:spPr bwMode="auto">
              <a:xfrm>
                <a:off x="1527179" y="2159652"/>
                <a:ext cx="272129" cy="260543"/>
              </a:xfrm>
              <a:prstGeom prst="ellipse">
                <a:avLst/>
              </a:prstGeom>
              <a:solidFill>
                <a:schemeClr val="bg1"/>
              </a:solidFill>
              <a:ln w="28575" cmpd="sng">
                <a:solidFill>
                  <a:srgbClr val="80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Oval 17"/>
              <p:cNvSpPr>
                <a:spLocks noChangeArrowheads="1"/>
              </p:cNvSpPr>
              <p:nvPr/>
            </p:nvSpPr>
            <p:spPr bwMode="auto">
              <a:xfrm>
                <a:off x="1661721" y="2032299"/>
                <a:ext cx="80121" cy="81465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Oval 15"/>
              <p:cNvSpPr>
                <a:spLocks noChangeArrowheads="1"/>
              </p:cNvSpPr>
              <p:nvPr/>
            </p:nvSpPr>
            <p:spPr bwMode="auto">
              <a:xfrm>
                <a:off x="1788598" y="2635743"/>
                <a:ext cx="194486" cy="184884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Oval 1">
                <a:extLst>
                  <a:ext uri="{FF2B5EF4-FFF2-40B4-BE49-F238E27FC236}">
                    <a16:creationId xmlns:a16="http://schemas.microsoft.com/office/drawing/2014/main" id="{09ABCF2B-5971-8E4C-B2E7-FDB19CA01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3934" y="2065252"/>
                <a:ext cx="362204" cy="346783"/>
              </a:xfrm>
              <a:prstGeom prst="ellipse">
                <a:avLst/>
              </a:prstGeom>
              <a:solidFill>
                <a:schemeClr val="bg1"/>
              </a:solidFill>
              <a:ln w="12700" cmpd="sng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1"/>
              <p:cNvSpPr>
                <a:spLocks noChangeArrowheads="1"/>
              </p:cNvSpPr>
              <p:nvPr/>
            </p:nvSpPr>
            <p:spPr bwMode="auto">
              <a:xfrm>
                <a:off x="1983934" y="2065252"/>
                <a:ext cx="362204" cy="346783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109" name="Gerade Verbindung 108">
              <a:extLst>
                <a:ext uri="{FF2B5EF4-FFF2-40B4-BE49-F238E27FC236}">
                  <a16:creationId xmlns:a16="http://schemas.microsoft.com/office/drawing/2014/main" id="{BB11515E-3EE5-2D4A-A7E8-2FDDC7F8008E}"/>
                </a:ext>
              </a:extLst>
            </p:cNvPr>
            <p:cNvCxnSpPr/>
            <p:nvPr/>
          </p:nvCxnSpPr>
          <p:spPr bwMode="auto">
            <a:xfrm flipV="1">
              <a:off x="4572000" y="299393"/>
              <a:ext cx="0" cy="4504605"/>
            </a:xfrm>
            <a:prstGeom prst="line">
              <a:avLst/>
            </a:prstGeom>
            <a:solidFill>
              <a:srgbClr val="DDDDDD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112" name="Textfeld 111">
              <a:extLst>
                <a:ext uri="{FF2B5EF4-FFF2-40B4-BE49-F238E27FC236}">
                  <a16:creationId xmlns:a16="http://schemas.microsoft.com/office/drawing/2014/main" id="{D7B52BFB-7462-F042-B63F-89583FA3D91C}"/>
                </a:ext>
              </a:extLst>
            </p:cNvPr>
            <p:cNvSpPr txBox="1"/>
            <p:nvPr/>
          </p:nvSpPr>
          <p:spPr>
            <a:xfrm>
              <a:off x="4572000" y="413522"/>
              <a:ext cx="2160240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600"/>
                <a:t>Local difficult </a:t>
              </a:r>
              <a:br>
                <a:rPr lang="en-GB" sz="1600"/>
              </a:br>
              <a:r>
                <a:rPr lang="en-GB" sz="1600"/>
                <a:t>mass hiring</a:t>
              </a:r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CCEAD9A4-7190-024C-8434-8BEAC3C150D2}"/>
                </a:ext>
              </a:extLst>
            </p:cNvPr>
            <p:cNvSpPr txBox="1"/>
            <p:nvPr/>
          </p:nvSpPr>
          <p:spPr>
            <a:xfrm>
              <a:off x="4579375" y="2621088"/>
              <a:ext cx="2160240" cy="1908215"/>
            </a:xfrm>
            <a:prstGeom prst="rect">
              <a:avLst/>
            </a:prstGeom>
            <a:noFill/>
          </p:spPr>
          <p:txBody>
            <a:bodyPr wrap="square" lIns="108000" rIns="108000" rtlCol="0" anchor="t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n-GB" sz="1400" b="0" dirty="0"/>
                <a:t>Support local function in building local employer brands</a:t>
              </a:r>
            </a:p>
            <a:p>
              <a:pPr algn="ctr">
                <a:spcAft>
                  <a:spcPts val="1200"/>
                </a:spcAft>
              </a:pPr>
              <a:r>
                <a:rPr lang="en-GB" sz="1400" b="0" dirty="0"/>
                <a:t>Share best practices on talent communities</a:t>
              </a:r>
            </a:p>
            <a:p>
              <a:pPr algn="ctr">
                <a:spcAft>
                  <a:spcPts val="1200"/>
                </a:spcAft>
              </a:pPr>
              <a:r>
                <a:rPr lang="en-GB" sz="1400" b="0" dirty="0"/>
                <a:t>Support local referral programs</a:t>
              </a: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BDB1544-2261-F645-8F4D-D669E0B541A6}"/>
              </a:ext>
            </a:extLst>
          </p:cNvPr>
          <p:cNvGrpSpPr/>
          <p:nvPr/>
        </p:nvGrpSpPr>
        <p:grpSpPr>
          <a:xfrm>
            <a:off x="6732240" y="299393"/>
            <a:ext cx="2167615" cy="4504605"/>
            <a:chOff x="6732240" y="299393"/>
            <a:chExt cx="2167615" cy="4504605"/>
          </a:xfrm>
        </p:grpSpPr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995C71CD-C5CF-C348-AB14-41B2361B1106}"/>
                </a:ext>
              </a:extLst>
            </p:cNvPr>
            <p:cNvGrpSpPr/>
            <p:nvPr/>
          </p:nvGrpSpPr>
          <p:grpSpPr>
            <a:xfrm>
              <a:off x="7288040" y="1257425"/>
              <a:ext cx="1107274" cy="945995"/>
              <a:chOff x="2699792" y="1999044"/>
              <a:chExt cx="1107274" cy="945995"/>
            </a:xfrm>
          </p:grpSpPr>
          <p:sp>
            <p:nvSpPr>
              <p:cNvPr id="52" name="Rectangle 3">
                <a:extLst>
                  <a:ext uri="{FF2B5EF4-FFF2-40B4-BE49-F238E27FC236}">
                    <a16:creationId xmlns:a16="http://schemas.microsoft.com/office/drawing/2014/main" id="{C35654CA-527C-824D-837E-CC1CB60E3B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9792" y="1999044"/>
                <a:ext cx="1107274" cy="9459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 type="none" w="lg" len="lg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53" name="Gerade Verbindung 52">
                <a:extLst>
                  <a:ext uri="{FF2B5EF4-FFF2-40B4-BE49-F238E27FC236}">
                    <a16:creationId xmlns:a16="http://schemas.microsoft.com/office/drawing/2014/main" id="{78434F70-D2CB-7A47-9085-790C495C7F08}"/>
                  </a:ext>
                </a:extLst>
              </p:cNvPr>
              <p:cNvCxnSpPr>
                <a:stCxn id="52" idx="1"/>
                <a:endCxn id="52" idx="3"/>
              </p:cNvCxnSpPr>
              <p:nvPr/>
            </p:nvCxnSpPr>
            <p:spPr>
              <a:xfrm>
                <a:off x="2699792" y="2472042"/>
                <a:ext cx="1107274" cy="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 Verbindung 53">
                <a:extLst>
                  <a:ext uri="{FF2B5EF4-FFF2-40B4-BE49-F238E27FC236}">
                    <a16:creationId xmlns:a16="http://schemas.microsoft.com/office/drawing/2014/main" id="{6B09F76B-4627-B143-BE6A-847A56F0C43E}"/>
                  </a:ext>
                </a:extLst>
              </p:cNvPr>
              <p:cNvCxnSpPr>
                <a:cxnSpLocks/>
                <a:endCxn id="52" idx="0"/>
              </p:cNvCxnSpPr>
              <p:nvPr/>
            </p:nvCxnSpPr>
            <p:spPr>
              <a:xfrm flipH="1" flipV="1">
                <a:off x="3253429" y="1999044"/>
                <a:ext cx="0" cy="943842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Oval 16">
                <a:extLst>
                  <a:ext uri="{FF2B5EF4-FFF2-40B4-BE49-F238E27FC236}">
                    <a16:creationId xmlns:a16="http://schemas.microsoft.com/office/drawing/2014/main" id="{413A896B-318D-804F-85C6-91F0E9E691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3546" y="2172702"/>
                <a:ext cx="272129" cy="26054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" name="Oval 17">
                <a:extLst>
                  <a:ext uri="{FF2B5EF4-FFF2-40B4-BE49-F238E27FC236}">
                    <a16:creationId xmlns:a16="http://schemas.microsoft.com/office/drawing/2014/main" id="{B596675E-7F50-5947-B8FA-8765349F57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8012" y="2049646"/>
                <a:ext cx="80121" cy="8146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Oval 17">
                <a:extLst>
                  <a:ext uri="{FF2B5EF4-FFF2-40B4-BE49-F238E27FC236}">
                    <a16:creationId xmlns:a16="http://schemas.microsoft.com/office/drawing/2014/main" id="{BC97D94C-FA72-4743-90AC-F5EDF713F8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7865" y="2047908"/>
                <a:ext cx="80121" cy="81465"/>
              </a:xfrm>
              <a:prstGeom prst="ellipse">
                <a:avLst/>
              </a:prstGeom>
              <a:solidFill>
                <a:schemeClr val="bg1"/>
              </a:solidFill>
              <a:ln w="28575" cmpd="sng">
                <a:solidFill>
                  <a:srgbClr val="80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Oval 15">
                <a:extLst>
                  <a:ext uri="{FF2B5EF4-FFF2-40B4-BE49-F238E27FC236}">
                    <a16:creationId xmlns:a16="http://schemas.microsoft.com/office/drawing/2014/main" id="{8A073780-19D0-7340-B643-4883508119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4742" y="2635743"/>
                <a:ext cx="194486" cy="184884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Oval 1">
                <a:extLst>
                  <a:ext uri="{FF2B5EF4-FFF2-40B4-BE49-F238E27FC236}">
                    <a16:creationId xmlns:a16="http://schemas.microsoft.com/office/drawing/2014/main" id="{0F89FBBB-E917-4149-B744-8E29F560D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0078" y="2065252"/>
                <a:ext cx="362204" cy="346783"/>
              </a:xfrm>
              <a:prstGeom prst="ellipse">
                <a:avLst/>
              </a:prstGeom>
              <a:solidFill>
                <a:schemeClr val="bg1"/>
              </a:solidFill>
              <a:ln w="12700" cmpd="sng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2" name="Oval 1">
                <a:extLst>
                  <a:ext uri="{FF2B5EF4-FFF2-40B4-BE49-F238E27FC236}">
                    <a16:creationId xmlns:a16="http://schemas.microsoft.com/office/drawing/2014/main" id="{C51BEEE3-16CA-B345-BBE3-A56915CC0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0078" y="2065252"/>
                <a:ext cx="362204" cy="346783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pPr algn="ctr"/>
                <a:endParaRPr lang="en-GB" sz="180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110" name="Gerade Verbindung 109">
              <a:extLst>
                <a:ext uri="{FF2B5EF4-FFF2-40B4-BE49-F238E27FC236}">
                  <a16:creationId xmlns:a16="http://schemas.microsoft.com/office/drawing/2014/main" id="{13216010-ADC1-E142-AC9B-9A5080444DAF}"/>
                </a:ext>
              </a:extLst>
            </p:cNvPr>
            <p:cNvCxnSpPr/>
            <p:nvPr/>
          </p:nvCxnSpPr>
          <p:spPr bwMode="auto">
            <a:xfrm flipV="1">
              <a:off x="6732773" y="299393"/>
              <a:ext cx="0" cy="4504605"/>
            </a:xfrm>
            <a:prstGeom prst="line">
              <a:avLst/>
            </a:prstGeom>
            <a:solidFill>
              <a:srgbClr val="DDDDDD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113" name="Textfeld 112">
              <a:extLst>
                <a:ext uri="{FF2B5EF4-FFF2-40B4-BE49-F238E27FC236}">
                  <a16:creationId xmlns:a16="http://schemas.microsoft.com/office/drawing/2014/main" id="{97AE34AA-4698-DB48-AFA2-083517EFFC7F}"/>
                </a:ext>
              </a:extLst>
            </p:cNvPr>
            <p:cNvSpPr txBox="1"/>
            <p:nvPr/>
          </p:nvSpPr>
          <p:spPr>
            <a:xfrm>
              <a:off x="6732240" y="410016"/>
              <a:ext cx="2160240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600"/>
                <a:t>Specialist/strategic hiring</a:t>
              </a:r>
            </a:p>
          </p:txBody>
        </p:sp>
        <p:sp>
          <p:nvSpPr>
            <p:cNvPr id="118" name="Textfeld 117">
              <a:extLst>
                <a:ext uri="{FF2B5EF4-FFF2-40B4-BE49-F238E27FC236}">
                  <a16:creationId xmlns:a16="http://schemas.microsoft.com/office/drawing/2014/main" id="{0615D80B-9670-C446-BBDD-22190E3B1354}"/>
                </a:ext>
              </a:extLst>
            </p:cNvPr>
            <p:cNvSpPr txBox="1"/>
            <p:nvPr/>
          </p:nvSpPr>
          <p:spPr>
            <a:xfrm>
              <a:off x="6739615" y="2617582"/>
              <a:ext cx="2160240" cy="1538883"/>
            </a:xfrm>
            <a:prstGeom prst="rect">
              <a:avLst/>
            </a:prstGeom>
            <a:noFill/>
          </p:spPr>
          <p:txBody>
            <a:bodyPr wrap="square" lIns="108000" rIns="108000" rtlCol="0" anchor="t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n-GB" sz="1400" b="0" dirty="0"/>
                <a:t>Provide global network of executive search consultancies and recruiting agencies</a:t>
              </a:r>
            </a:p>
            <a:p>
              <a:pPr algn="ctr">
                <a:spcAft>
                  <a:spcPts val="1200"/>
                </a:spcAft>
              </a:pPr>
              <a:r>
                <a:rPr lang="en-GB" sz="1400" b="0" dirty="0"/>
                <a:t>Share best practices on active sourcing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425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971600" y="411510"/>
            <a:ext cx="6696744" cy="367240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Which parts of all talent acquisition activities are critical to the </a:t>
            </a:r>
            <a:r>
              <a:rPr lang="en-GB" sz="2000" b="1" dirty="0"/>
              <a:t>competitive advantage </a:t>
            </a:r>
            <a:r>
              <a:rPr lang="en-GB" sz="2000" dirty="0"/>
              <a:t>of your company and its long-term </a:t>
            </a:r>
            <a:r>
              <a:rPr lang="en-GB" sz="2000" b="1" dirty="0"/>
              <a:t>success</a:t>
            </a:r>
            <a:r>
              <a:rPr lang="en-GB" sz="2000" dirty="0"/>
              <a:t>?</a:t>
            </a:r>
          </a:p>
          <a:p>
            <a:pPr marL="0" indent="0">
              <a:buNone/>
            </a:pPr>
            <a:r>
              <a:rPr lang="en-GB" sz="2000" dirty="0"/>
              <a:t>What are major </a:t>
            </a:r>
            <a:r>
              <a:rPr lang="en-GB" sz="2000" b="1" dirty="0"/>
              <a:t>challenges</a:t>
            </a:r>
            <a:r>
              <a:rPr lang="en-GB" sz="2000" dirty="0"/>
              <a:t> in talent acquisition and how does your company allocate </a:t>
            </a:r>
            <a:r>
              <a:rPr lang="en-GB" sz="2000" b="1" dirty="0"/>
              <a:t>resources</a:t>
            </a:r>
            <a:r>
              <a:rPr lang="en-GB" sz="2000" dirty="0"/>
              <a:t> to these?</a:t>
            </a:r>
          </a:p>
          <a:p>
            <a:pPr marL="0" indent="0">
              <a:buNone/>
            </a:pPr>
            <a:r>
              <a:rPr lang="en-GB" sz="2000" dirty="0"/>
              <a:t>Related to the given challenges and goals, what are </a:t>
            </a:r>
            <a:r>
              <a:rPr lang="en-GB" sz="2000" b="1" dirty="0"/>
              <a:t>key</a:t>
            </a:r>
            <a:r>
              <a:rPr lang="en-GB" sz="2000" dirty="0"/>
              <a:t> </a:t>
            </a:r>
            <a:r>
              <a:rPr lang="en-GB" sz="2000" b="1" dirty="0"/>
              <a:t>approaches</a:t>
            </a:r>
            <a:r>
              <a:rPr lang="en-GB" sz="2000" dirty="0"/>
              <a:t> in talent acquisition?</a:t>
            </a:r>
          </a:p>
          <a:p>
            <a:pPr marL="0" indent="0">
              <a:buNone/>
            </a:pPr>
            <a:r>
              <a:rPr lang="en-GB" sz="2000" dirty="0"/>
              <a:t>How are those key approaches </a:t>
            </a:r>
            <a:r>
              <a:rPr lang="en-GB" sz="2000" b="1" dirty="0"/>
              <a:t>strategically aligned</a:t>
            </a:r>
            <a:r>
              <a:rPr lang="en-GB" sz="2000" dirty="0"/>
              <a:t> given the internal cultural and structural context?</a:t>
            </a:r>
          </a:p>
          <a:p>
            <a:pPr marL="0" indent="0">
              <a:buNone/>
            </a:pPr>
            <a:r>
              <a:rPr lang="en-GB" sz="2000" dirty="0"/>
              <a:t>Who is </a:t>
            </a:r>
            <a:r>
              <a:rPr lang="en-GB" sz="2000" b="1" dirty="0"/>
              <a:t>responsible</a:t>
            </a:r>
            <a:r>
              <a:rPr lang="en-GB" sz="2000" dirty="0"/>
              <a:t> for what both in terms of local/global roles and HR versus business line?</a:t>
            </a:r>
          </a:p>
        </p:txBody>
      </p:sp>
    </p:spTree>
    <p:extLst>
      <p:ext uri="{BB962C8B-B14F-4D97-AF65-F5344CB8AC3E}">
        <p14:creationId xmlns:p14="http://schemas.microsoft.com/office/powerpoint/2010/main" val="150014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231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339502"/>
            <a:ext cx="2736304" cy="28803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feld 13"/>
          <p:cNvSpPr txBox="1"/>
          <p:nvPr/>
        </p:nvSpPr>
        <p:spPr>
          <a:xfrm>
            <a:off x="899592" y="2171640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Prof. Dr. Armin Trost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899592" y="2697186"/>
            <a:ext cx="5904656" cy="920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80"/>
              </a:lnSpc>
            </a:pPr>
            <a:r>
              <a:rPr lang="de-DE" sz="1400" b="0" dirty="0"/>
              <a:t>Im Keltergarten 29 | 72070 Tübingen | Germany</a:t>
            </a:r>
          </a:p>
          <a:p>
            <a:pPr>
              <a:lnSpc>
                <a:spcPts val="2180"/>
              </a:lnSpc>
            </a:pPr>
            <a:r>
              <a:rPr lang="de-DE" sz="1400" b="0" dirty="0"/>
              <a:t>M +49 151 226 44480 | T +49 7071 7704686</a:t>
            </a:r>
          </a:p>
          <a:p>
            <a:pPr>
              <a:lnSpc>
                <a:spcPts val="2180"/>
              </a:lnSpc>
            </a:pPr>
            <a:r>
              <a:rPr lang="de-DE" sz="1400" b="0" dirty="0" err="1"/>
              <a:t>mail@armintrost.de</a:t>
            </a:r>
            <a:r>
              <a:rPr lang="de-DE" sz="1400" b="0" dirty="0"/>
              <a:t> | </a:t>
            </a:r>
            <a:r>
              <a:rPr lang="de-DE" sz="1400" dirty="0"/>
              <a:t>www.armintrost.de</a:t>
            </a:r>
          </a:p>
        </p:txBody>
      </p:sp>
      <p:pic>
        <p:nvPicPr>
          <p:cNvPr id="13" name="Bild 12"/>
          <p:cNvPicPr>
            <a:picLocks noChangeAspect="1"/>
          </p:cNvPicPr>
          <p:nvPr/>
        </p:nvPicPr>
        <p:blipFill>
          <a:blip r:embed="rId4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76" y="4012780"/>
            <a:ext cx="438572" cy="438572"/>
          </a:xfrm>
          <a:prstGeom prst="rect">
            <a:avLst/>
          </a:prstGeom>
        </p:spPr>
      </p:pic>
      <p:pic>
        <p:nvPicPr>
          <p:cNvPr id="16" name="Bild 15"/>
          <p:cNvPicPr>
            <a:picLocks noChangeAspect="1"/>
          </p:cNvPicPr>
          <p:nvPr/>
        </p:nvPicPr>
        <p:blipFill>
          <a:blip r:embed="rId5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3688" y="4012780"/>
            <a:ext cx="438572" cy="438572"/>
          </a:xfrm>
          <a:prstGeom prst="rect">
            <a:avLst/>
          </a:prstGeom>
        </p:spPr>
      </p:pic>
      <p:pic>
        <p:nvPicPr>
          <p:cNvPr id="18" name="Bild 17"/>
          <p:cNvPicPr>
            <a:picLocks noChangeAspect="1"/>
          </p:cNvPicPr>
          <p:nvPr/>
        </p:nvPicPr>
        <p:blipFill>
          <a:blip r:embed="rId6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84" y="4011910"/>
            <a:ext cx="486403" cy="437216"/>
          </a:xfrm>
          <a:prstGeom prst="rect">
            <a:avLst/>
          </a:prstGeom>
        </p:spPr>
      </p:pic>
      <p:pic>
        <p:nvPicPr>
          <p:cNvPr id="3" name="Grafik 2" descr="Ein Bild, das Computer, Monitor, Laptop, Bildschirm enthält.&#10;&#10;Automatisch generierte Beschreibung">
            <a:extLst>
              <a:ext uri="{FF2B5EF4-FFF2-40B4-BE49-F238E27FC236}">
                <a16:creationId xmlns:a16="http://schemas.microsoft.com/office/drawing/2014/main" id="{8EDC040F-ADD4-9649-8F7A-11C813E5CE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8200" y="1628998"/>
            <a:ext cx="18542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9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8F71F7CE-E6CA-FA48-9A31-B0F9A4CB23C8}"/>
              </a:ext>
            </a:extLst>
          </p:cNvPr>
          <p:cNvSpPr txBox="1"/>
          <p:nvPr/>
        </p:nvSpPr>
        <p:spPr>
          <a:xfrm>
            <a:off x="0" y="1707654"/>
            <a:ext cx="91440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4800" b="0" dirty="0" err="1"/>
              <a:t>What</a:t>
            </a:r>
            <a:r>
              <a:rPr lang="de-DE" sz="4800" b="0" dirty="0"/>
              <a:t> </a:t>
            </a:r>
            <a:r>
              <a:rPr lang="de-DE" sz="4800" b="0" dirty="0" err="1"/>
              <a:t>is</a:t>
            </a:r>
            <a:r>
              <a:rPr lang="de-DE" sz="4800" b="0" dirty="0"/>
              <a:t> </a:t>
            </a:r>
            <a:r>
              <a:rPr lang="de-DE" sz="4800" b="0" dirty="0" err="1"/>
              <a:t>your</a:t>
            </a:r>
            <a:r>
              <a:rPr lang="de-DE" sz="4800" b="0" dirty="0"/>
              <a:t> </a:t>
            </a:r>
          </a:p>
          <a:p>
            <a:pPr algn="ctr"/>
            <a:r>
              <a:rPr lang="de-DE" sz="4800" dirty="0"/>
              <a:t>Talent </a:t>
            </a:r>
            <a:r>
              <a:rPr lang="de-DE" sz="4800" dirty="0" err="1"/>
              <a:t>Acquisition</a:t>
            </a:r>
            <a:r>
              <a:rPr lang="de-DE" sz="4800" dirty="0"/>
              <a:t> </a:t>
            </a:r>
            <a:r>
              <a:rPr lang="de-DE" sz="4800" dirty="0" err="1"/>
              <a:t>Strategy</a:t>
            </a:r>
            <a:r>
              <a:rPr lang="de-DE" sz="4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2924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971600" y="411510"/>
            <a:ext cx="6696744" cy="367240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Which parts of all talent acquisition activities are critical to the </a:t>
            </a:r>
            <a:r>
              <a:rPr lang="en-GB" sz="2000" b="1" dirty="0"/>
              <a:t>competitive advantage </a:t>
            </a:r>
            <a:r>
              <a:rPr lang="en-GB" sz="2000" dirty="0"/>
              <a:t>of your company and its long-term </a:t>
            </a:r>
            <a:r>
              <a:rPr lang="en-GB" sz="2000" b="1" dirty="0"/>
              <a:t>success</a:t>
            </a:r>
            <a:r>
              <a:rPr lang="en-GB" sz="2000" dirty="0"/>
              <a:t>?</a:t>
            </a:r>
          </a:p>
          <a:p>
            <a:pPr marL="0" indent="0">
              <a:buNone/>
            </a:pPr>
            <a:r>
              <a:rPr lang="en-GB" sz="2000" dirty="0"/>
              <a:t>What are major </a:t>
            </a:r>
            <a:r>
              <a:rPr lang="en-GB" sz="2000" b="1" dirty="0"/>
              <a:t>challenges</a:t>
            </a:r>
            <a:r>
              <a:rPr lang="en-GB" sz="2000" dirty="0"/>
              <a:t> in talent acquisition and how does your company allocate </a:t>
            </a:r>
            <a:r>
              <a:rPr lang="en-GB" sz="2000" b="1" dirty="0"/>
              <a:t>resources</a:t>
            </a:r>
            <a:r>
              <a:rPr lang="en-GB" sz="2000" dirty="0"/>
              <a:t> to these?</a:t>
            </a:r>
          </a:p>
          <a:p>
            <a:pPr marL="0" indent="0">
              <a:buNone/>
            </a:pPr>
            <a:r>
              <a:rPr lang="en-GB" sz="2000" dirty="0"/>
              <a:t>Related to the given challenges and goals, what are </a:t>
            </a:r>
            <a:r>
              <a:rPr lang="en-GB" sz="2000" b="1" dirty="0"/>
              <a:t>key</a:t>
            </a:r>
            <a:r>
              <a:rPr lang="en-GB" sz="2000" dirty="0"/>
              <a:t> </a:t>
            </a:r>
            <a:r>
              <a:rPr lang="en-GB" sz="2000" b="1" dirty="0"/>
              <a:t>approaches</a:t>
            </a:r>
            <a:r>
              <a:rPr lang="en-GB" sz="2000" dirty="0"/>
              <a:t> in talent acquisition?</a:t>
            </a:r>
          </a:p>
          <a:p>
            <a:pPr marL="0" indent="0">
              <a:buNone/>
            </a:pPr>
            <a:r>
              <a:rPr lang="en-GB" sz="2000" dirty="0"/>
              <a:t>How are those key approaches </a:t>
            </a:r>
            <a:r>
              <a:rPr lang="en-GB" sz="2000" b="1" dirty="0"/>
              <a:t>strategically aligned</a:t>
            </a:r>
            <a:r>
              <a:rPr lang="en-GB" sz="2000" dirty="0"/>
              <a:t> given the internal cultural and structural context?</a:t>
            </a:r>
          </a:p>
          <a:p>
            <a:pPr marL="0" indent="0">
              <a:buNone/>
            </a:pPr>
            <a:r>
              <a:rPr lang="en-GB" sz="2000" dirty="0"/>
              <a:t>Who is </a:t>
            </a:r>
            <a:r>
              <a:rPr lang="en-GB" sz="2000" b="1" dirty="0"/>
              <a:t>responsible</a:t>
            </a:r>
            <a:r>
              <a:rPr lang="en-GB" sz="2000" dirty="0"/>
              <a:t> for what both in terms of local/global roles and HR versus business line?</a:t>
            </a:r>
          </a:p>
        </p:txBody>
      </p:sp>
    </p:spTree>
    <p:extLst>
      <p:ext uri="{BB962C8B-B14F-4D97-AF65-F5344CB8AC3E}">
        <p14:creationId xmlns:p14="http://schemas.microsoft.com/office/powerpoint/2010/main" val="409656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962071" y="981466"/>
            <a:ext cx="3209499" cy="300089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cxnSp>
        <p:nvCxnSpPr>
          <p:cNvPr id="6" name="Gerade Verbindung 5"/>
          <p:cNvCxnSpPr>
            <a:stCxn id="5" idx="0"/>
            <a:endCxn id="5" idx="2"/>
          </p:cNvCxnSpPr>
          <p:nvPr/>
        </p:nvCxnSpPr>
        <p:spPr>
          <a:xfrm rot="16200000" flipH="1">
            <a:off x="3066375" y="2481929"/>
            <a:ext cx="3000892" cy="2572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>
            <a:stCxn id="5" idx="1"/>
            <a:endCxn id="5" idx="3"/>
          </p:cNvCxnSpPr>
          <p:nvPr/>
        </p:nvCxnSpPr>
        <p:spPr>
          <a:xfrm rot="10800000" flipH="1">
            <a:off x="2962071" y="2481912"/>
            <a:ext cx="3209499" cy="1303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18"/>
          <p:cNvSpPr txBox="1">
            <a:spLocks noChangeArrowheads="1"/>
          </p:cNvSpPr>
          <p:nvPr/>
        </p:nvSpPr>
        <p:spPr bwMode="auto">
          <a:xfrm>
            <a:off x="2962071" y="3982358"/>
            <a:ext cx="16060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0">
                <a:solidFill>
                  <a:srgbClr val="000000"/>
                </a:solidFill>
                <a:cs typeface="Arial" charset="0"/>
              </a:rPr>
              <a:t>low</a:t>
            </a:r>
          </a:p>
        </p:txBody>
      </p:sp>
      <p:sp>
        <p:nvSpPr>
          <p:cNvPr id="9" name="Textfeld 19"/>
          <p:cNvSpPr txBox="1">
            <a:spLocks noChangeArrowheads="1"/>
          </p:cNvSpPr>
          <p:nvPr/>
        </p:nvSpPr>
        <p:spPr bwMode="auto">
          <a:xfrm>
            <a:off x="4565535" y="3982358"/>
            <a:ext cx="16060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b="0">
                <a:solidFill>
                  <a:srgbClr val="000000"/>
                </a:solidFill>
                <a:cs typeface="Arial" charset="0"/>
              </a:rPr>
              <a:t>high</a:t>
            </a:r>
          </a:p>
        </p:txBody>
      </p:sp>
      <p:sp>
        <p:nvSpPr>
          <p:cNvPr id="10" name="Textfeld 21"/>
          <p:cNvSpPr txBox="1">
            <a:spLocks noChangeArrowheads="1"/>
          </p:cNvSpPr>
          <p:nvPr/>
        </p:nvSpPr>
        <p:spPr bwMode="auto">
          <a:xfrm>
            <a:off x="2220131" y="3670674"/>
            <a:ext cx="7419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b="0">
                <a:solidFill>
                  <a:srgbClr val="000000"/>
                </a:solidFill>
                <a:cs typeface="Arial" charset="0"/>
              </a:rPr>
              <a:t>high</a:t>
            </a:r>
          </a:p>
        </p:txBody>
      </p:sp>
      <p:sp>
        <p:nvSpPr>
          <p:cNvPr id="11" name="Textfeld 22"/>
          <p:cNvSpPr txBox="1">
            <a:spLocks noChangeArrowheads="1"/>
          </p:cNvSpPr>
          <p:nvPr/>
        </p:nvSpPr>
        <p:spPr bwMode="auto">
          <a:xfrm>
            <a:off x="2221417" y="954115"/>
            <a:ext cx="7419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b="0">
                <a:solidFill>
                  <a:srgbClr val="000000"/>
                </a:solidFill>
                <a:cs typeface="Arial" charset="0"/>
              </a:rPr>
              <a:t>low</a:t>
            </a:r>
          </a:p>
        </p:txBody>
      </p:sp>
      <p:sp>
        <p:nvSpPr>
          <p:cNvPr id="12" name="Textfeld 23"/>
          <p:cNvSpPr txBox="1">
            <a:spLocks noChangeArrowheads="1"/>
          </p:cNvSpPr>
          <p:nvPr/>
        </p:nvSpPr>
        <p:spPr bwMode="auto">
          <a:xfrm>
            <a:off x="1419042" y="2186721"/>
            <a:ext cx="154431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solidFill>
                  <a:srgbClr val="000000"/>
                </a:solidFill>
                <a:cs typeface="Arial" charset="0"/>
              </a:rPr>
              <a:t>Talent Availability</a:t>
            </a:r>
          </a:p>
        </p:txBody>
      </p:sp>
      <p:sp>
        <p:nvSpPr>
          <p:cNvPr id="13" name="Textfeld 24"/>
          <p:cNvSpPr txBox="1">
            <a:spLocks noChangeArrowheads="1"/>
          </p:cNvSpPr>
          <p:nvPr/>
        </p:nvSpPr>
        <p:spPr bwMode="auto">
          <a:xfrm>
            <a:off x="3764445" y="4003198"/>
            <a:ext cx="154431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000000"/>
                </a:solidFill>
                <a:cs typeface="Arial" charset="0"/>
              </a:rPr>
              <a:t>Strategic Relevance</a:t>
            </a:r>
          </a:p>
        </p:txBody>
      </p:sp>
      <p:sp>
        <p:nvSpPr>
          <p:cNvPr id="15" name="Oval 14"/>
          <p:cNvSpPr/>
          <p:nvPr/>
        </p:nvSpPr>
        <p:spPr>
          <a:xfrm>
            <a:off x="6990055" y="2432231"/>
            <a:ext cx="308606" cy="301430"/>
          </a:xfrm>
          <a:prstGeom prst="ellipse">
            <a:avLst/>
          </a:prstGeom>
          <a:noFill/>
          <a:ln w="9525" cmpd="sng"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620371" y="2877677"/>
            <a:ext cx="1047974" cy="990217"/>
          </a:xfrm>
          <a:prstGeom prst="ellipse">
            <a:avLst/>
          </a:prstGeom>
          <a:noFill/>
          <a:ln w="9525" cmpd="sng"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7" name="Textfeld 24"/>
          <p:cNvSpPr txBox="1">
            <a:spLocks noChangeArrowheads="1"/>
          </p:cNvSpPr>
          <p:nvPr/>
        </p:nvSpPr>
        <p:spPr bwMode="auto">
          <a:xfrm>
            <a:off x="6372200" y="1746203"/>
            <a:ext cx="15443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000000"/>
                </a:solidFill>
                <a:cs typeface="Arial" charset="0"/>
              </a:rPr>
              <a:t>Demand</a:t>
            </a:r>
          </a:p>
        </p:txBody>
      </p:sp>
      <p:sp>
        <p:nvSpPr>
          <p:cNvPr id="18" name="Textfeld 19"/>
          <p:cNvSpPr txBox="1">
            <a:spLocks noChangeArrowheads="1"/>
          </p:cNvSpPr>
          <p:nvPr/>
        </p:nvSpPr>
        <p:spPr bwMode="auto">
          <a:xfrm>
            <a:off x="6579223" y="3171334"/>
            <a:ext cx="11302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0">
                <a:cs typeface="Arial" charset="0"/>
              </a:rPr>
              <a:t>big</a:t>
            </a:r>
          </a:p>
        </p:txBody>
      </p:sp>
      <p:sp>
        <p:nvSpPr>
          <p:cNvPr id="19" name="Textfeld 19"/>
          <p:cNvSpPr txBox="1">
            <a:spLocks noChangeArrowheads="1"/>
          </p:cNvSpPr>
          <p:nvPr/>
        </p:nvSpPr>
        <p:spPr bwMode="auto">
          <a:xfrm>
            <a:off x="6579223" y="2072191"/>
            <a:ext cx="11302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0">
                <a:cs typeface="Arial" charset="0"/>
              </a:rPr>
              <a:t>small</a:t>
            </a:r>
          </a:p>
        </p:txBody>
      </p:sp>
      <p:sp>
        <p:nvSpPr>
          <p:cNvPr id="20" name="Oval 19"/>
          <p:cNvSpPr/>
          <p:nvPr/>
        </p:nvSpPr>
        <p:spPr>
          <a:xfrm>
            <a:off x="3363258" y="1250520"/>
            <a:ext cx="1064726" cy="1071747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131840" y="3042347"/>
            <a:ext cx="792088" cy="792088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36653" y="1098131"/>
            <a:ext cx="303499" cy="289149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131840" y="1170139"/>
            <a:ext cx="288032" cy="288032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grpSp>
        <p:nvGrpSpPr>
          <p:cNvPr id="30" name="Gruppierung 29"/>
          <p:cNvGrpSpPr/>
          <p:nvPr/>
        </p:nvGrpSpPr>
        <p:grpSpPr>
          <a:xfrm>
            <a:off x="3275856" y="1530179"/>
            <a:ext cx="2376264" cy="2088232"/>
            <a:chOff x="3275856" y="1746203"/>
            <a:chExt cx="2376264" cy="2088232"/>
          </a:xfrm>
        </p:grpSpPr>
        <p:sp>
          <p:nvSpPr>
            <p:cNvPr id="25" name="Oval 24"/>
            <p:cNvSpPr/>
            <p:nvPr/>
          </p:nvSpPr>
          <p:spPr>
            <a:xfrm>
              <a:off x="4849745" y="1746203"/>
              <a:ext cx="802375" cy="812742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4860032" y="2857024"/>
              <a:ext cx="529809" cy="545363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923928" y="2623696"/>
              <a:ext cx="792088" cy="778691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275856" y="2754315"/>
              <a:ext cx="288032" cy="288032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4139952" y="3546403"/>
              <a:ext cx="288032" cy="288032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86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962071" y="984362"/>
            <a:ext cx="3209499" cy="300089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cxnSp>
        <p:nvCxnSpPr>
          <p:cNvPr id="6" name="Gerade Verbindung 5"/>
          <p:cNvCxnSpPr>
            <a:stCxn id="5" idx="0"/>
            <a:endCxn id="5" idx="2"/>
          </p:cNvCxnSpPr>
          <p:nvPr/>
        </p:nvCxnSpPr>
        <p:spPr>
          <a:xfrm rot="16200000" flipH="1">
            <a:off x="3066375" y="2484825"/>
            <a:ext cx="3000892" cy="2572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>
            <a:stCxn id="5" idx="1"/>
            <a:endCxn id="5" idx="3"/>
          </p:cNvCxnSpPr>
          <p:nvPr/>
        </p:nvCxnSpPr>
        <p:spPr>
          <a:xfrm rot="10800000" flipH="1">
            <a:off x="2962071" y="2484808"/>
            <a:ext cx="3209499" cy="1303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18"/>
          <p:cNvSpPr txBox="1">
            <a:spLocks noChangeArrowheads="1"/>
          </p:cNvSpPr>
          <p:nvPr/>
        </p:nvSpPr>
        <p:spPr bwMode="auto">
          <a:xfrm>
            <a:off x="2962071" y="3985254"/>
            <a:ext cx="16060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0">
                <a:solidFill>
                  <a:srgbClr val="000000"/>
                </a:solidFill>
                <a:cs typeface="Arial" charset="0"/>
              </a:rPr>
              <a:t>low</a:t>
            </a:r>
          </a:p>
        </p:txBody>
      </p:sp>
      <p:sp>
        <p:nvSpPr>
          <p:cNvPr id="9" name="Textfeld 19"/>
          <p:cNvSpPr txBox="1">
            <a:spLocks noChangeArrowheads="1"/>
          </p:cNvSpPr>
          <p:nvPr/>
        </p:nvSpPr>
        <p:spPr bwMode="auto">
          <a:xfrm>
            <a:off x="4565535" y="3985254"/>
            <a:ext cx="16060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b="0">
                <a:solidFill>
                  <a:srgbClr val="000000"/>
                </a:solidFill>
                <a:cs typeface="Arial" charset="0"/>
              </a:rPr>
              <a:t>high</a:t>
            </a:r>
          </a:p>
        </p:txBody>
      </p:sp>
      <p:sp>
        <p:nvSpPr>
          <p:cNvPr id="10" name="Textfeld 21"/>
          <p:cNvSpPr txBox="1">
            <a:spLocks noChangeArrowheads="1"/>
          </p:cNvSpPr>
          <p:nvPr/>
        </p:nvSpPr>
        <p:spPr bwMode="auto">
          <a:xfrm>
            <a:off x="2220131" y="3673570"/>
            <a:ext cx="7419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b="0">
                <a:solidFill>
                  <a:srgbClr val="000000"/>
                </a:solidFill>
                <a:cs typeface="Arial" charset="0"/>
              </a:rPr>
              <a:t>high</a:t>
            </a:r>
          </a:p>
        </p:txBody>
      </p:sp>
      <p:sp>
        <p:nvSpPr>
          <p:cNvPr id="11" name="Textfeld 22"/>
          <p:cNvSpPr txBox="1">
            <a:spLocks noChangeArrowheads="1"/>
          </p:cNvSpPr>
          <p:nvPr/>
        </p:nvSpPr>
        <p:spPr bwMode="auto">
          <a:xfrm>
            <a:off x="2221417" y="957011"/>
            <a:ext cx="7419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b="0">
                <a:solidFill>
                  <a:srgbClr val="000000"/>
                </a:solidFill>
                <a:cs typeface="Arial" charset="0"/>
              </a:rPr>
              <a:t>low</a:t>
            </a:r>
          </a:p>
        </p:txBody>
      </p:sp>
      <p:sp>
        <p:nvSpPr>
          <p:cNvPr id="12" name="Textfeld 23"/>
          <p:cNvSpPr txBox="1">
            <a:spLocks noChangeArrowheads="1"/>
          </p:cNvSpPr>
          <p:nvPr/>
        </p:nvSpPr>
        <p:spPr bwMode="auto">
          <a:xfrm>
            <a:off x="1419042" y="2189617"/>
            <a:ext cx="154431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 b="0" dirty="0">
                <a:solidFill>
                  <a:srgbClr val="000000"/>
                </a:solidFill>
                <a:cs typeface="Arial" charset="0"/>
              </a:rPr>
              <a:t>Talent Availability</a:t>
            </a:r>
          </a:p>
        </p:txBody>
      </p:sp>
      <p:sp>
        <p:nvSpPr>
          <p:cNvPr id="13" name="Textfeld 24"/>
          <p:cNvSpPr txBox="1">
            <a:spLocks noChangeArrowheads="1"/>
          </p:cNvSpPr>
          <p:nvPr/>
        </p:nvSpPr>
        <p:spPr bwMode="auto">
          <a:xfrm>
            <a:off x="3764445" y="4006094"/>
            <a:ext cx="154431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0">
                <a:solidFill>
                  <a:srgbClr val="000000"/>
                </a:solidFill>
                <a:cs typeface="Arial" charset="0"/>
              </a:rPr>
              <a:t>Strategic Relevance</a:t>
            </a:r>
          </a:p>
        </p:txBody>
      </p:sp>
      <p:sp>
        <p:nvSpPr>
          <p:cNvPr id="15" name="Oval 14"/>
          <p:cNvSpPr/>
          <p:nvPr/>
        </p:nvSpPr>
        <p:spPr>
          <a:xfrm>
            <a:off x="6990055" y="2435127"/>
            <a:ext cx="308606" cy="301430"/>
          </a:xfrm>
          <a:prstGeom prst="ellipse">
            <a:avLst/>
          </a:prstGeom>
          <a:noFill/>
          <a:ln w="9525" cmpd="sng"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620371" y="2880573"/>
            <a:ext cx="1047974" cy="990217"/>
          </a:xfrm>
          <a:prstGeom prst="ellipse">
            <a:avLst/>
          </a:prstGeom>
          <a:noFill/>
          <a:ln w="9525" cmpd="sng"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7" name="Textfeld 24"/>
          <p:cNvSpPr txBox="1">
            <a:spLocks noChangeArrowheads="1"/>
          </p:cNvSpPr>
          <p:nvPr/>
        </p:nvSpPr>
        <p:spPr bwMode="auto">
          <a:xfrm>
            <a:off x="6372200" y="1749099"/>
            <a:ext cx="15443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000000"/>
                </a:solidFill>
                <a:cs typeface="Arial" charset="0"/>
              </a:rPr>
              <a:t>Demand</a:t>
            </a:r>
          </a:p>
        </p:txBody>
      </p:sp>
      <p:sp>
        <p:nvSpPr>
          <p:cNvPr id="18" name="Textfeld 19"/>
          <p:cNvSpPr txBox="1">
            <a:spLocks noChangeArrowheads="1"/>
          </p:cNvSpPr>
          <p:nvPr/>
        </p:nvSpPr>
        <p:spPr bwMode="auto">
          <a:xfrm>
            <a:off x="6579223" y="3193573"/>
            <a:ext cx="11302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0">
                <a:cs typeface="Arial" charset="0"/>
              </a:rPr>
              <a:t>big</a:t>
            </a:r>
          </a:p>
        </p:txBody>
      </p:sp>
      <p:sp>
        <p:nvSpPr>
          <p:cNvPr id="19" name="Textfeld 19"/>
          <p:cNvSpPr txBox="1">
            <a:spLocks noChangeArrowheads="1"/>
          </p:cNvSpPr>
          <p:nvPr/>
        </p:nvSpPr>
        <p:spPr bwMode="auto">
          <a:xfrm>
            <a:off x="6579223" y="2075087"/>
            <a:ext cx="11302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0">
                <a:cs typeface="Arial" charset="0"/>
              </a:rPr>
              <a:t>small</a:t>
            </a:r>
          </a:p>
        </p:txBody>
      </p:sp>
      <p:grpSp>
        <p:nvGrpSpPr>
          <p:cNvPr id="56" name="Gruppierung 55"/>
          <p:cNvGrpSpPr/>
          <p:nvPr/>
        </p:nvGrpSpPr>
        <p:grpSpPr>
          <a:xfrm>
            <a:off x="3131840" y="1101027"/>
            <a:ext cx="2808312" cy="2736304"/>
            <a:chOff x="3131840" y="1314155"/>
            <a:chExt cx="2808312" cy="2736304"/>
          </a:xfrm>
          <a:solidFill>
            <a:schemeClr val="bg1">
              <a:lumMod val="95000"/>
            </a:schemeClr>
          </a:solidFill>
        </p:grpSpPr>
        <p:sp>
          <p:nvSpPr>
            <p:cNvPr id="46" name="Oval 45"/>
            <p:cNvSpPr/>
            <p:nvPr/>
          </p:nvSpPr>
          <p:spPr>
            <a:xfrm>
              <a:off x="3363258" y="1466544"/>
              <a:ext cx="1064726" cy="1071747"/>
            </a:xfrm>
            <a:prstGeom prst="ellipse">
              <a:avLst/>
            </a:prstGeom>
            <a:grpFill/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de-DE" sz="1400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3131840" y="3258371"/>
              <a:ext cx="792088" cy="792088"/>
            </a:xfrm>
            <a:prstGeom prst="ellipse">
              <a:avLst/>
            </a:prstGeom>
            <a:grpFill/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de-DE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5636653" y="1314155"/>
              <a:ext cx="303499" cy="289149"/>
            </a:xfrm>
            <a:prstGeom prst="ellipse">
              <a:avLst/>
            </a:prstGeom>
            <a:grpFill/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de-DE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131840" y="1386163"/>
              <a:ext cx="288032" cy="288032"/>
            </a:xfrm>
            <a:prstGeom prst="ellipse">
              <a:avLst/>
            </a:prstGeom>
            <a:grpFill/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de-DE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50" name="Gruppierung 49"/>
            <p:cNvGrpSpPr/>
            <p:nvPr/>
          </p:nvGrpSpPr>
          <p:grpSpPr>
            <a:xfrm>
              <a:off x="3275856" y="1746203"/>
              <a:ext cx="2376264" cy="2088232"/>
              <a:chOff x="3275856" y="1746203"/>
              <a:chExt cx="2376264" cy="2088232"/>
            </a:xfrm>
            <a:grpFill/>
          </p:grpSpPr>
          <p:sp>
            <p:nvSpPr>
              <p:cNvPr id="51" name="Oval 50"/>
              <p:cNvSpPr/>
              <p:nvPr/>
            </p:nvSpPr>
            <p:spPr>
              <a:xfrm>
                <a:off x="4849745" y="1746203"/>
                <a:ext cx="802375" cy="812742"/>
              </a:xfrm>
              <a:prstGeom prst="ellipse">
                <a:avLst/>
              </a:prstGeom>
              <a:grpFill/>
              <a:ln w="1270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de-DE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4860032" y="2857024"/>
                <a:ext cx="529809" cy="545363"/>
              </a:xfrm>
              <a:prstGeom prst="ellipse">
                <a:avLst/>
              </a:prstGeom>
              <a:grpFill/>
              <a:ln w="1270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de-DE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3923928" y="2623696"/>
                <a:ext cx="792088" cy="778691"/>
              </a:xfrm>
              <a:prstGeom prst="ellipse">
                <a:avLst/>
              </a:prstGeom>
              <a:grpFill/>
              <a:ln w="1270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de-DE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275856" y="2754315"/>
                <a:ext cx="288032" cy="288032"/>
              </a:xfrm>
              <a:prstGeom prst="ellipse">
                <a:avLst/>
              </a:prstGeom>
              <a:grpFill/>
              <a:ln w="1270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de-DE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4139952" y="3546403"/>
                <a:ext cx="288032" cy="288032"/>
              </a:xfrm>
              <a:prstGeom prst="ellipse">
                <a:avLst/>
              </a:prstGeom>
              <a:grpFill/>
              <a:ln w="1270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de-DE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</p:grpSp>
      <p:grpSp>
        <p:nvGrpSpPr>
          <p:cNvPr id="4" name="Gruppierung 3"/>
          <p:cNvGrpSpPr/>
          <p:nvPr/>
        </p:nvGrpSpPr>
        <p:grpSpPr>
          <a:xfrm>
            <a:off x="228002" y="3045243"/>
            <a:ext cx="3695926" cy="792088"/>
            <a:chOff x="228002" y="3258371"/>
            <a:chExt cx="3695926" cy="792088"/>
          </a:xfrm>
        </p:grpSpPr>
        <p:sp>
          <p:nvSpPr>
            <p:cNvPr id="34" name="Textfeld 23"/>
            <p:cNvSpPr txBox="1">
              <a:spLocks noChangeArrowheads="1"/>
            </p:cNvSpPr>
            <p:nvPr/>
          </p:nvSpPr>
          <p:spPr bwMode="auto">
            <a:xfrm>
              <a:off x="228002" y="3483472"/>
              <a:ext cx="25202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GB" sz="1600" dirty="0">
                  <a:solidFill>
                    <a:srgbClr val="800000"/>
                  </a:solidFill>
                  <a:cs typeface="Arial" charset="0"/>
                </a:rPr>
                <a:t>Simple Hiring</a:t>
              </a:r>
            </a:p>
          </p:txBody>
        </p:sp>
        <p:cxnSp>
          <p:nvCxnSpPr>
            <p:cNvPr id="35" name="Gerade Verbindung 34"/>
            <p:cNvCxnSpPr>
              <a:stCxn id="34" idx="3"/>
            </p:cNvCxnSpPr>
            <p:nvPr/>
          </p:nvCxnSpPr>
          <p:spPr bwMode="auto">
            <a:xfrm>
              <a:off x="2748282" y="3652749"/>
              <a:ext cx="720080" cy="46747"/>
            </a:xfrm>
            <a:prstGeom prst="line">
              <a:avLst/>
            </a:prstGeom>
            <a:solidFill>
              <a:srgbClr val="DDDDDD"/>
            </a:solidFill>
            <a:ln w="635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21" name="Oval 20"/>
            <p:cNvSpPr/>
            <p:nvPr/>
          </p:nvSpPr>
          <p:spPr>
            <a:xfrm>
              <a:off x="3131840" y="3258371"/>
              <a:ext cx="792088" cy="792088"/>
            </a:xfrm>
            <a:prstGeom prst="ellipse">
              <a:avLst/>
            </a:prstGeom>
            <a:solidFill>
              <a:schemeClr val="bg1"/>
            </a:solidFill>
            <a:ln w="38100" cmpd="sng">
              <a:solidFill>
                <a:srgbClr val="8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44" name="Gruppierung 43"/>
          <p:cNvGrpSpPr/>
          <p:nvPr/>
        </p:nvGrpSpPr>
        <p:grpSpPr>
          <a:xfrm>
            <a:off x="372018" y="1253416"/>
            <a:ext cx="4055966" cy="1071747"/>
            <a:chOff x="372018" y="1466544"/>
            <a:chExt cx="4055966" cy="1071747"/>
          </a:xfrm>
        </p:grpSpPr>
        <p:sp>
          <p:nvSpPr>
            <p:cNvPr id="37" name="Textfeld 23"/>
            <p:cNvSpPr txBox="1">
              <a:spLocks noChangeArrowheads="1"/>
            </p:cNvSpPr>
            <p:nvPr/>
          </p:nvSpPr>
          <p:spPr bwMode="auto">
            <a:xfrm>
              <a:off x="372018" y="1755280"/>
              <a:ext cx="237626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GB" sz="1600" dirty="0">
                  <a:solidFill>
                    <a:srgbClr val="800000"/>
                  </a:solidFill>
                  <a:cs typeface="Arial" charset="0"/>
                </a:rPr>
                <a:t>Difficult Mass Hiring</a:t>
              </a:r>
            </a:p>
          </p:txBody>
        </p:sp>
        <p:cxnSp>
          <p:nvCxnSpPr>
            <p:cNvPr id="38" name="Gerade Verbindung 37"/>
            <p:cNvCxnSpPr>
              <a:stCxn id="37" idx="3"/>
            </p:cNvCxnSpPr>
            <p:nvPr/>
          </p:nvCxnSpPr>
          <p:spPr bwMode="auto">
            <a:xfrm>
              <a:off x="2748282" y="1924557"/>
              <a:ext cx="1080120" cy="118755"/>
            </a:xfrm>
            <a:prstGeom prst="line">
              <a:avLst/>
            </a:prstGeom>
            <a:solidFill>
              <a:srgbClr val="DDDDDD"/>
            </a:solidFill>
            <a:ln w="635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20" name="Oval 19"/>
            <p:cNvSpPr/>
            <p:nvPr/>
          </p:nvSpPr>
          <p:spPr>
            <a:xfrm>
              <a:off x="3363258" y="1466544"/>
              <a:ext cx="1064726" cy="1071747"/>
            </a:xfrm>
            <a:prstGeom prst="ellipse">
              <a:avLst/>
            </a:prstGeom>
            <a:solidFill>
              <a:schemeClr val="bg1"/>
            </a:solidFill>
            <a:ln w="38100" cmpd="sng">
              <a:solidFill>
                <a:srgbClr val="8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sz="1400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45" name="Gruppierung 44"/>
          <p:cNvGrpSpPr/>
          <p:nvPr/>
        </p:nvGrpSpPr>
        <p:grpSpPr>
          <a:xfrm>
            <a:off x="1308122" y="483518"/>
            <a:ext cx="2376264" cy="977549"/>
            <a:chOff x="1308122" y="696646"/>
            <a:chExt cx="2376264" cy="977549"/>
          </a:xfrm>
        </p:grpSpPr>
        <p:cxnSp>
          <p:nvCxnSpPr>
            <p:cNvPr id="32" name="Gerade Verbindung 31"/>
            <p:cNvCxnSpPr/>
            <p:nvPr/>
          </p:nvCxnSpPr>
          <p:spPr bwMode="auto">
            <a:xfrm>
              <a:off x="3036314" y="1035200"/>
              <a:ext cx="216024" cy="504056"/>
            </a:xfrm>
            <a:prstGeom prst="line">
              <a:avLst/>
            </a:prstGeom>
            <a:solidFill>
              <a:srgbClr val="DDDDDD"/>
            </a:solidFill>
            <a:ln w="635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31" name="Textfeld 23"/>
            <p:cNvSpPr txBox="1">
              <a:spLocks noChangeArrowheads="1"/>
            </p:cNvSpPr>
            <p:nvPr/>
          </p:nvSpPr>
          <p:spPr bwMode="auto">
            <a:xfrm>
              <a:off x="1308122" y="696646"/>
              <a:ext cx="237626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GB" sz="1600" dirty="0">
                  <a:solidFill>
                    <a:srgbClr val="800000"/>
                  </a:solidFill>
                  <a:cs typeface="Arial" charset="0"/>
                </a:rPr>
                <a:t>Specialist Hiring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3131840" y="1386163"/>
              <a:ext cx="288032" cy="288032"/>
            </a:xfrm>
            <a:prstGeom prst="ellipse">
              <a:avLst/>
            </a:prstGeom>
            <a:solidFill>
              <a:schemeClr val="bg1"/>
            </a:solidFill>
            <a:ln w="38100" cmpd="sng">
              <a:solidFill>
                <a:srgbClr val="8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24" name="Gruppierung 23"/>
          <p:cNvGrpSpPr/>
          <p:nvPr/>
        </p:nvGrpSpPr>
        <p:grpSpPr>
          <a:xfrm>
            <a:off x="5636653" y="678056"/>
            <a:ext cx="3088293" cy="712120"/>
            <a:chOff x="5636653" y="891184"/>
            <a:chExt cx="3088293" cy="712120"/>
          </a:xfrm>
        </p:grpSpPr>
        <p:sp>
          <p:nvSpPr>
            <p:cNvPr id="40" name="Textfeld 23"/>
            <p:cNvSpPr txBox="1">
              <a:spLocks noChangeArrowheads="1"/>
            </p:cNvSpPr>
            <p:nvPr/>
          </p:nvSpPr>
          <p:spPr bwMode="auto">
            <a:xfrm>
              <a:off x="6348682" y="891184"/>
              <a:ext cx="237626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600" dirty="0">
                  <a:solidFill>
                    <a:srgbClr val="800000"/>
                  </a:solidFill>
                  <a:cs typeface="Arial" charset="0"/>
                </a:rPr>
                <a:t>Strategic Hiring</a:t>
              </a:r>
            </a:p>
          </p:txBody>
        </p:sp>
        <p:cxnSp>
          <p:nvCxnSpPr>
            <p:cNvPr id="41" name="Gerade Verbindung 40"/>
            <p:cNvCxnSpPr>
              <a:endCxn id="40" idx="1"/>
            </p:cNvCxnSpPr>
            <p:nvPr/>
          </p:nvCxnSpPr>
          <p:spPr bwMode="auto">
            <a:xfrm flipV="1">
              <a:off x="5872188" y="1060461"/>
              <a:ext cx="476494" cy="305116"/>
            </a:xfrm>
            <a:prstGeom prst="line">
              <a:avLst/>
            </a:prstGeom>
            <a:solidFill>
              <a:srgbClr val="DDDDDD"/>
            </a:solidFill>
            <a:ln w="635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22" name="Oval 21"/>
            <p:cNvSpPr/>
            <p:nvPr/>
          </p:nvSpPr>
          <p:spPr>
            <a:xfrm>
              <a:off x="5636653" y="1314155"/>
              <a:ext cx="303499" cy="289149"/>
            </a:xfrm>
            <a:prstGeom prst="ellipse">
              <a:avLst/>
            </a:prstGeom>
            <a:solidFill>
              <a:schemeClr val="bg1"/>
            </a:solidFill>
            <a:ln w="38100" cmpd="sng">
              <a:solidFill>
                <a:srgbClr val="8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381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hteck 29"/>
          <p:cNvSpPr/>
          <p:nvPr/>
        </p:nvSpPr>
        <p:spPr>
          <a:xfrm>
            <a:off x="323528" y="1135782"/>
            <a:ext cx="792088" cy="719768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cxnSp>
        <p:nvCxnSpPr>
          <p:cNvPr id="31" name="Gerade Verbindung 30"/>
          <p:cNvCxnSpPr>
            <a:stCxn id="30" idx="0"/>
            <a:endCxn id="30" idx="2"/>
          </p:cNvCxnSpPr>
          <p:nvPr/>
        </p:nvCxnSpPr>
        <p:spPr>
          <a:xfrm rot="16200000" flipH="1">
            <a:off x="359688" y="1495661"/>
            <a:ext cx="719768" cy="635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16077" y="1567830"/>
            <a:ext cx="195483" cy="189983"/>
          </a:xfrm>
          <a:prstGeom prst="ellipse">
            <a:avLst/>
          </a:prstGeom>
          <a:solidFill>
            <a:srgbClr val="800000"/>
          </a:solidFill>
          <a:ln w="6350" cmpd="sng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cxnSp>
        <p:nvCxnSpPr>
          <p:cNvPr id="33" name="Gerade Verbindung 32"/>
          <p:cNvCxnSpPr>
            <a:stCxn id="30" idx="1"/>
            <a:endCxn id="30" idx="3"/>
          </p:cNvCxnSpPr>
          <p:nvPr/>
        </p:nvCxnSpPr>
        <p:spPr>
          <a:xfrm>
            <a:off x="323528" y="1495666"/>
            <a:ext cx="792088" cy="0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hteck 34"/>
          <p:cNvSpPr/>
          <p:nvPr/>
        </p:nvSpPr>
        <p:spPr>
          <a:xfrm>
            <a:off x="323529" y="2863975"/>
            <a:ext cx="792088" cy="719767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cxnSp>
        <p:nvCxnSpPr>
          <p:cNvPr id="36" name="Gerade Verbindung 35"/>
          <p:cNvCxnSpPr>
            <a:stCxn id="35" idx="0"/>
            <a:endCxn id="35" idx="2"/>
          </p:cNvCxnSpPr>
          <p:nvPr/>
        </p:nvCxnSpPr>
        <p:spPr>
          <a:xfrm rot="16200000" flipH="1">
            <a:off x="359690" y="3223853"/>
            <a:ext cx="719767" cy="635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>
            <a:stCxn id="35" idx="1"/>
            <a:endCxn id="35" idx="3"/>
          </p:cNvCxnSpPr>
          <p:nvPr/>
        </p:nvCxnSpPr>
        <p:spPr>
          <a:xfrm rot="10800000" flipH="1">
            <a:off x="323529" y="3223858"/>
            <a:ext cx="792088" cy="312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65427" y="2909228"/>
            <a:ext cx="104785" cy="104763"/>
          </a:xfrm>
          <a:prstGeom prst="ellipse">
            <a:avLst/>
          </a:prstGeom>
          <a:solidFill>
            <a:srgbClr val="800000"/>
          </a:solidFill>
          <a:ln w="6350" cmpd="sng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323528" y="3728071"/>
            <a:ext cx="792088" cy="719767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cxnSp>
        <p:nvCxnSpPr>
          <p:cNvPr id="41" name="Gerade Verbindung 40"/>
          <p:cNvCxnSpPr>
            <a:stCxn id="40" idx="0"/>
            <a:endCxn id="40" idx="2"/>
          </p:cNvCxnSpPr>
          <p:nvPr/>
        </p:nvCxnSpPr>
        <p:spPr>
          <a:xfrm rot="16200000" flipH="1">
            <a:off x="359689" y="4087949"/>
            <a:ext cx="719767" cy="635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>
            <a:stCxn id="40" idx="1"/>
            <a:endCxn id="40" idx="3"/>
          </p:cNvCxnSpPr>
          <p:nvPr/>
        </p:nvCxnSpPr>
        <p:spPr>
          <a:xfrm rot="10800000" flipH="1">
            <a:off x="323528" y="4087954"/>
            <a:ext cx="792088" cy="312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938823" y="3773324"/>
            <a:ext cx="104785" cy="104763"/>
          </a:xfrm>
          <a:prstGeom prst="ellipse">
            <a:avLst/>
          </a:prstGeom>
          <a:solidFill>
            <a:srgbClr val="800000"/>
          </a:solidFill>
          <a:ln w="6350" cmpd="sng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323528" y="1999878"/>
            <a:ext cx="792088" cy="719768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cxnSp>
        <p:nvCxnSpPr>
          <p:cNvPr id="45" name="Gerade Verbindung 44"/>
          <p:cNvCxnSpPr>
            <a:stCxn id="44" idx="0"/>
            <a:endCxn id="44" idx="2"/>
          </p:cNvCxnSpPr>
          <p:nvPr/>
        </p:nvCxnSpPr>
        <p:spPr>
          <a:xfrm rot="16200000" flipH="1">
            <a:off x="359688" y="2359757"/>
            <a:ext cx="719768" cy="635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82836" y="2048144"/>
            <a:ext cx="267491" cy="261991"/>
          </a:xfrm>
          <a:prstGeom prst="ellipse">
            <a:avLst/>
          </a:prstGeom>
          <a:solidFill>
            <a:srgbClr val="800000"/>
          </a:solidFill>
          <a:ln w="6350" cmpd="sng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bg1">
                  <a:lumMod val="95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cxnSp>
        <p:nvCxnSpPr>
          <p:cNvPr id="47" name="Gerade Verbindung 46"/>
          <p:cNvCxnSpPr>
            <a:stCxn id="44" idx="1"/>
            <a:endCxn id="44" idx="3"/>
          </p:cNvCxnSpPr>
          <p:nvPr/>
        </p:nvCxnSpPr>
        <p:spPr>
          <a:xfrm>
            <a:off x="323528" y="2359762"/>
            <a:ext cx="792088" cy="0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 bwMode="auto">
          <a:xfrm flipV="1">
            <a:off x="1115616" y="1912362"/>
            <a:ext cx="7489999" cy="7936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49" name="Gerade Verbindung 48"/>
          <p:cNvCxnSpPr/>
          <p:nvPr/>
        </p:nvCxnSpPr>
        <p:spPr bwMode="auto">
          <a:xfrm>
            <a:off x="1115616" y="2777548"/>
            <a:ext cx="7489999" cy="0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0" name="Gerade Verbindung 49"/>
          <p:cNvCxnSpPr/>
          <p:nvPr/>
        </p:nvCxnSpPr>
        <p:spPr bwMode="auto">
          <a:xfrm>
            <a:off x="1115616" y="3642736"/>
            <a:ext cx="7489999" cy="0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1115616" y="1063048"/>
            <a:ext cx="7489999" cy="7938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2081041" y="775742"/>
            <a:ext cx="0" cy="3672408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976889" y="775742"/>
            <a:ext cx="0" cy="3672408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3865365" y="775742"/>
            <a:ext cx="0" cy="3672408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4754407" y="775742"/>
            <a:ext cx="0" cy="3672408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5683139" y="775742"/>
            <a:ext cx="0" cy="3672408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6507545" y="775742"/>
            <a:ext cx="0" cy="3672408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58" name="Rechteck 57"/>
          <p:cNvSpPr/>
          <p:nvPr/>
        </p:nvSpPr>
        <p:spPr bwMode="auto">
          <a:xfrm>
            <a:off x="1216945" y="483518"/>
            <a:ext cx="864096" cy="57606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>
                <a:latin typeface="Arial" pitchFamily="-65" charset="0"/>
              </a:rPr>
              <a:t>EVP</a:t>
            </a:r>
            <a:endParaRPr kumimoji="0" lang="en-US" sz="1600" b="0" i="0" u="none" strike="noStrike" cap="none" normalizeH="0" baseline="0" dirty="0">
              <a:ln>
                <a:noFill/>
              </a:ln>
              <a:effectLst/>
              <a:latin typeface="Arial" pitchFamily="-65" charset="0"/>
            </a:endParaRPr>
          </a:p>
        </p:txBody>
      </p:sp>
      <p:sp>
        <p:nvSpPr>
          <p:cNvPr id="59" name="Rechteck 58"/>
          <p:cNvSpPr/>
          <p:nvPr/>
        </p:nvSpPr>
        <p:spPr bwMode="auto">
          <a:xfrm>
            <a:off x="2081041" y="483518"/>
            <a:ext cx="891807" cy="57606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>
                <a:ln>
                  <a:noFill/>
                </a:ln>
                <a:effectLst/>
                <a:latin typeface="Arial" pitchFamily="-65" charset="0"/>
              </a:rPr>
              <a:t>Job </a:t>
            </a:r>
            <a:br>
              <a:rPr kumimoji="0" lang="en-US" sz="1200" i="0" u="none" strike="noStrike" cap="none" normalizeH="0" baseline="0" dirty="0">
                <a:ln>
                  <a:noFill/>
                </a:ln>
                <a:effectLst/>
                <a:latin typeface="Arial" pitchFamily="-65" charset="0"/>
              </a:rPr>
            </a:br>
            <a:r>
              <a:rPr kumimoji="0" lang="en-US" sz="1200" i="0" u="none" strike="noStrike" cap="none" normalizeH="0" baseline="0" dirty="0">
                <a:ln>
                  <a:noFill/>
                </a:ln>
                <a:effectLst/>
                <a:latin typeface="Arial" pitchFamily="-65" charset="0"/>
              </a:rPr>
              <a:t>Ads</a:t>
            </a:r>
          </a:p>
        </p:txBody>
      </p:sp>
      <p:sp>
        <p:nvSpPr>
          <p:cNvPr id="60" name="Rechteck 59"/>
          <p:cNvSpPr/>
          <p:nvPr/>
        </p:nvSpPr>
        <p:spPr bwMode="auto">
          <a:xfrm>
            <a:off x="2976889" y="483518"/>
            <a:ext cx="896414" cy="57606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>
                <a:ln>
                  <a:noFill/>
                </a:ln>
                <a:effectLst/>
                <a:latin typeface="Arial" pitchFamily="-65" charset="0"/>
              </a:rPr>
              <a:t>Active Sourcing</a:t>
            </a:r>
          </a:p>
        </p:txBody>
      </p:sp>
      <p:sp>
        <p:nvSpPr>
          <p:cNvPr id="61" name="Rechteck 60"/>
          <p:cNvSpPr/>
          <p:nvPr/>
        </p:nvSpPr>
        <p:spPr bwMode="auto">
          <a:xfrm>
            <a:off x="3873869" y="483518"/>
            <a:ext cx="879972" cy="57606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effectLst/>
                <a:latin typeface="Arial" pitchFamily="-65" charset="0"/>
              </a:rPr>
              <a:t>Executive Search</a:t>
            </a:r>
          </a:p>
        </p:txBody>
      </p:sp>
      <p:sp>
        <p:nvSpPr>
          <p:cNvPr id="62" name="Rechteck 61"/>
          <p:cNvSpPr/>
          <p:nvPr/>
        </p:nvSpPr>
        <p:spPr bwMode="auto">
          <a:xfrm>
            <a:off x="6507545" y="483518"/>
            <a:ext cx="1038166" cy="57606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Arial" pitchFamily="-65" charset="0"/>
              </a:rPr>
              <a:t>Line Engagement</a:t>
            </a:r>
            <a:endParaRPr kumimoji="0" lang="en-US" sz="1050" i="0" u="none" strike="noStrike" cap="none" normalizeH="0" baseline="0" dirty="0">
              <a:ln>
                <a:noFill/>
              </a:ln>
              <a:effectLst/>
              <a:latin typeface="Arial" pitchFamily="-65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4754407" y="483518"/>
            <a:ext cx="919096" cy="57606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>
                <a:ln>
                  <a:noFill/>
                </a:ln>
                <a:effectLst/>
                <a:latin typeface="Arial" pitchFamily="-65" charset="0"/>
              </a:rPr>
              <a:t>Talent Community</a:t>
            </a:r>
          </a:p>
        </p:txBody>
      </p:sp>
      <p:sp>
        <p:nvSpPr>
          <p:cNvPr id="64" name="Rechteck 63"/>
          <p:cNvSpPr/>
          <p:nvPr/>
        </p:nvSpPr>
        <p:spPr bwMode="auto">
          <a:xfrm>
            <a:off x="5683139" y="483518"/>
            <a:ext cx="824406" cy="57606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>
                <a:ln>
                  <a:noFill/>
                </a:ln>
                <a:effectLst/>
                <a:latin typeface="Arial" pitchFamily="-65" charset="0"/>
              </a:rPr>
              <a:t>Hirings</a:t>
            </a:r>
            <a:r>
              <a:rPr kumimoji="0" lang="en-US" sz="1200" i="0" u="none" strike="noStrike" cap="none" normalizeH="0" dirty="0">
                <a:ln>
                  <a:noFill/>
                </a:ln>
                <a:effectLst/>
                <a:latin typeface="Arial" pitchFamily="-65" charset="0"/>
              </a:rPr>
              <a:t> </a:t>
            </a:r>
            <a:br>
              <a:rPr kumimoji="0" lang="en-US" sz="1200" i="0" u="none" strike="noStrike" cap="none" normalizeH="0" dirty="0">
                <a:ln>
                  <a:noFill/>
                </a:ln>
                <a:effectLst/>
                <a:latin typeface="Arial" pitchFamily="-65" charset="0"/>
              </a:rPr>
            </a:br>
            <a:r>
              <a:rPr kumimoji="0" lang="en-US" sz="1200" i="0" u="none" strike="noStrike" cap="none" normalizeH="0" dirty="0">
                <a:ln>
                  <a:noFill/>
                </a:ln>
                <a:effectLst/>
                <a:latin typeface="Arial" pitchFamily="-65" charset="0"/>
              </a:rPr>
              <a:t>per FTE</a:t>
            </a:r>
            <a:endParaRPr kumimoji="0" lang="en-US" sz="1200" i="0" u="none" strike="noStrike" cap="none" normalizeH="0" baseline="0" dirty="0">
              <a:ln>
                <a:noFill/>
              </a:ln>
              <a:effectLst/>
              <a:latin typeface="Arial" pitchFamily="-65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7545711" y="776308"/>
            <a:ext cx="0" cy="3672408"/>
          </a:xfrm>
          <a:prstGeom prst="line">
            <a:avLst/>
          </a:prstGeom>
          <a:solidFill>
            <a:srgbClr val="DDDDDD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1" name="Rechteck 80"/>
          <p:cNvSpPr/>
          <p:nvPr/>
        </p:nvSpPr>
        <p:spPr bwMode="auto">
          <a:xfrm>
            <a:off x="7545711" y="484084"/>
            <a:ext cx="1064244" cy="57606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>
                <a:ln>
                  <a:noFill/>
                </a:ln>
                <a:effectLst/>
                <a:latin typeface="Arial" pitchFamily="-65" charset="0"/>
              </a:rPr>
              <a:t>Priority</a:t>
            </a:r>
          </a:p>
        </p:txBody>
      </p:sp>
      <p:grpSp>
        <p:nvGrpSpPr>
          <p:cNvPr id="2" name="Gruppierung 1"/>
          <p:cNvGrpSpPr/>
          <p:nvPr/>
        </p:nvGrpSpPr>
        <p:grpSpPr>
          <a:xfrm>
            <a:off x="1216945" y="1207790"/>
            <a:ext cx="7393010" cy="720080"/>
            <a:chOff x="1216945" y="1382992"/>
            <a:chExt cx="7393010" cy="720080"/>
          </a:xfrm>
        </p:grpSpPr>
        <p:sp>
          <p:nvSpPr>
            <p:cNvPr id="67" name="Rechteck 66"/>
            <p:cNvSpPr/>
            <p:nvPr/>
          </p:nvSpPr>
          <p:spPr bwMode="auto">
            <a:xfrm>
              <a:off x="1216945" y="1671024"/>
              <a:ext cx="864096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general</a:t>
              </a: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-65" charset="0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1497684" y="1455000"/>
              <a:ext cx="267491" cy="2619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2241499" y="1382992"/>
              <a:ext cx="579438" cy="55082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2" name="Rechteck 71"/>
            <p:cNvSpPr/>
            <p:nvPr/>
          </p:nvSpPr>
          <p:spPr bwMode="auto">
            <a:xfrm>
              <a:off x="5683139" y="1419622"/>
              <a:ext cx="824406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50</a:t>
              </a:r>
            </a:p>
          </p:txBody>
        </p:sp>
        <p:sp>
          <p:nvSpPr>
            <p:cNvPr id="82" name="Rechteck 81"/>
            <p:cNvSpPr/>
            <p:nvPr/>
          </p:nvSpPr>
          <p:spPr bwMode="auto">
            <a:xfrm>
              <a:off x="7545711" y="1420188"/>
              <a:ext cx="1064244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Efficiency &amp; validity</a:t>
              </a:r>
            </a:p>
          </p:txBody>
        </p:sp>
      </p:grpSp>
      <p:grpSp>
        <p:nvGrpSpPr>
          <p:cNvPr id="4" name="Gruppierung 3"/>
          <p:cNvGrpSpPr/>
          <p:nvPr/>
        </p:nvGrpSpPr>
        <p:grpSpPr>
          <a:xfrm>
            <a:off x="1341711" y="2036508"/>
            <a:ext cx="7340252" cy="754206"/>
            <a:chOff x="1341711" y="2211710"/>
            <a:chExt cx="7340252" cy="754206"/>
          </a:xfrm>
        </p:grpSpPr>
        <p:sp>
          <p:nvSpPr>
            <p:cNvPr id="102" name="Oval 101"/>
            <p:cNvSpPr/>
            <p:nvPr/>
          </p:nvSpPr>
          <p:spPr>
            <a:xfrm>
              <a:off x="1341711" y="2222266"/>
              <a:ext cx="579438" cy="55082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3297239" y="2391104"/>
              <a:ext cx="267491" cy="2619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10" name="Rechteck 109"/>
            <p:cNvSpPr/>
            <p:nvPr/>
          </p:nvSpPr>
          <p:spPr bwMode="auto">
            <a:xfrm>
              <a:off x="2094055" y="2516801"/>
              <a:ext cx="891807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supportive</a:t>
              </a:r>
            </a:p>
          </p:txBody>
        </p:sp>
        <p:sp>
          <p:nvSpPr>
            <p:cNvPr id="111" name="Oval 110"/>
            <p:cNvSpPr/>
            <p:nvPr/>
          </p:nvSpPr>
          <p:spPr>
            <a:xfrm>
              <a:off x="2350707" y="2280076"/>
              <a:ext cx="371174" cy="3546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15" name="Oval 114"/>
            <p:cNvSpPr/>
            <p:nvPr/>
          </p:nvSpPr>
          <p:spPr>
            <a:xfrm>
              <a:off x="4938679" y="2222668"/>
              <a:ext cx="579438" cy="55082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6737747" y="2211710"/>
              <a:ext cx="579438" cy="55082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25" name="Rechteck 124"/>
            <p:cNvSpPr/>
            <p:nvPr/>
          </p:nvSpPr>
          <p:spPr bwMode="auto">
            <a:xfrm>
              <a:off x="6514917" y="2690094"/>
              <a:ext cx="1008112" cy="275822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0" dirty="0">
                  <a:solidFill>
                    <a:srgbClr val="000000"/>
                  </a:solidFill>
                  <a:latin typeface="Arial" pitchFamily="-65" charset="0"/>
                </a:rPr>
                <a:t>broad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65" charset="0"/>
              </a:endParaRPr>
            </a:p>
          </p:txBody>
        </p:sp>
        <p:sp>
          <p:nvSpPr>
            <p:cNvPr id="73" name="Rechteck 72"/>
            <p:cNvSpPr/>
            <p:nvPr/>
          </p:nvSpPr>
          <p:spPr bwMode="auto">
            <a:xfrm>
              <a:off x="5683139" y="2283718"/>
              <a:ext cx="824406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20</a:t>
              </a:r>
            </a:p>
          </p:txBody>
        </p:sp>
        <p:sp>
          <p:nvSpPr>
            <p:cNvPr id="83" name="Rechteck 82"/>
            <p:cNvSpPr/>
            <p:nvPr/>
          </p:nvSpPr>
          <p:spPr bwMode="auto">
            <a:xfrm>
              <a:off x="7545711" y="2284284"/>
              <a:ext cx="1136252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Scale &amp; effectiveness</a:t>
              </a:r>
            </a:p>
          </p:txBody>
        </p:sp>
      </p:grpSp>
      <p:grpSp>
        <p:nvGrpSpPr>
          <p:cNvPr id="5" name="Gruppierung 4"/>
          <p:cNvGrpSpPr/>
          <p:nvPr/>
        </p:nvGrpSpPr>
        <p:grpSpPr>
          <a:xfrm>
            <a:off x="1216945" y="2889531"/>
            <a:ext cx="7465018" cy="766531"/>
            <a:chOff x="1216945" y="3064733"/>
            <a:chExt cx="7465018" cy="766531"/>
          </a:xfrm>
        </p:grpSpPr>
        <p:sp>
          <p:nvSpPr>
            <p:cNvPr id="93" name="Rechteck 92"/>
            <p:cNvSpPr/>
            <p:nvPr/>
          </p:nvSpPr>
          <p:spPr bwMode="auto">
            <a:xfrm>
              <a:off x="1216945" y="3399216"/>
              <a:ext cx="864096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Job-spec.</a:t>
              </a:r>
            </a:p>
          </p:txBody>
        </p:sp>
        <p:sp>
          <p:nvSpPr>
            <p:cNvPr id="104" name="Oval 103"/>
            <p:cNvSpPr/>
            <p:nvPr/>
          </p:nvSpPr>
          <p:spPr>
            <a:xfrm>
              <a:off x="1469086" y="3171277"/>
              <a:ext cx="348602" cy="33709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3153223" y="3071494"/>
              <a:ext cx="579438" cy="55082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12" name="Rechteck 111"/>
            <p:cNvSpPr/>
            <p:nvPr/>
          </p:nvSpPr>
          <p:spPr bwMode="auto">
            <a:xfrm>
              <a:off x="2085648" y="3394949"/>
              <a:ext cx="891807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supportive</a:t>
              </a:r>
            </a:p>
          </p:txBody>
        </p:sp>
        <p:sp>
          <p:nvSpPr>
            <p:cNvPr id="113" name="Oval 112"/>
            <p:cNvSpPr/>
            <p:nvPr/>
          </p:nvSpPr>
          <p:spPr>
            <a:xfrm>
              <a:off x="2350238" y="3158224"/>
              <a:ext cx="371174" cy="3546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4133733" y="3158224"/>
              <a:ext cx="371174" cy="3546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23" name="Rechteck 122"/>
            <p:cNvSpPr/>
            <p:nvPr/>
          </p:nvSpPr>
          <p:spPr bwMode="auto">
            <a:xfrm>
              <a:off x="6515483" y="3543232"/>
              <a:ext cx="1008112" cy="275822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0" dirty="0">
                  <a:solidFill>
                    <a:srgbClr val="000000"/>
                  </a:solidFill>
                  <a:latin typeface="Arial" pitchFamily="-65" charset="0"/>
                </a:rPr>
                <a:t>pushed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65" charset="0"/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6743888" y="3064733"/>
              <a:ext cx="570552" cy="52576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4" name="Rechteck 73"/>
            <p:cNvSpPr/>
            <p:nvPr/>
          </p:nvSpPr>
          <p:spPr bwMode="auto">
            <a:xfrm>
              <a:off x="5683139" y="3147814"/>
              <a:ext cx="824406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10</a:t>
              </a:r>
            </a:p>
          </p:txBody>
        </p:sp>
        <p:sp>
          <p:nvSpPr>
            <p:cNvPr id="85" name="Rechteck 84"/>
            <p:cNvSpPr/>
            <p:nvPr/>
          </p:nvSpPr>
          <p:spPr bwMode="auto">
            <a:xfrm>
              <a:off x="7545711" y="3148380"/>
              <a:ext cx="1136252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Effectiveness</a:t>
              </a:r>
            </a:p>
          </p:txBody>
        </p:sp>
      </p:grpSp>
      <p:grpSp>
        <p:nvGrpSpPr>
          <p:cNvPr id="6" name="Gruppierung 5"/>
          <p:cNvGrpSpPr/>
          <p:nvPr/>
        </p:nvGrpSpPr>
        <p:grpSpPr>
          <a:xfrm>
            <a:off x="3297239" y="3728070"/>
            <a:ext cx="5312716" cy="749858"/>
            <a:chOff x="3297239" y="3903272"/>
            <a:chExt cx="5312716" cy="749858"/>
          </a:xfrm>
        </p:grpSpPr>
        <p:sp>
          <p:nvSpPr>
            <p:cNvPr id="84" name="Rechteck 83"/>
            <p:cNvSpPr/>
            <p:nvPr/>
          </p:nvSpPr>
          <p:spPr bwMode="auto">
            <a:xfrm>
              <a:off x="6515483" y="4221082"/>
              <a:ext cx="1030228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C-Level</a:t>
              </a:r>
            </a:p>
          </p:txBody>
        </p:sp>
        <p:sp>
          <p:nvSpPr>
            <p:cNvPr id="107" name="Oval 106"/>
            <p:cNvSpPr/>
            <p:nvPr/>
          </p:nvSpPr>
          <p:spPr>
            <a:xfrm>
              <a:off x="4025823" y="3903272"/>
              <a:ext cx="579438" cy="55082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297239" y="4047288"/>
              <a:ext cx="267491" cy="2619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6899947" y="3999700"/>
              <a:ext cx="267491" cy="2619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5" name="Rechteck 74"/>
            <p:cNvSpPr/>
            <p:nvPr/>
          </p:nvSpPr>
          <p:spPr bwMode="auto">
            <a:xfrm>
              <a:off x="5683139" y="4011910"/>
              <a:ext cx="824406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65" charset="0"/>
                </a:rPr>
                <a:t>5</a:t>
              </a:r>
            </a:p>
          </p:txBody>
        </p:sp>
        <p:sp>
          <p:nvSpPr>
            <p:cNvPr id="86" name="Rechteck 85"/>
            <p:cNvSpPr/>
            <p:nvPr/>
          </p:nvSpPr>
          <p:spPr bwMode="auto">
            <a:xfrm>
              <a:off x="7545711" y="4012476"/>
              <a:ext cx="1064244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0" dirty="0">
                  <a:solidFill>
                    <a:srgbClr val="000000"/>
                  </a:solidFill>
                  <a:latin typeface="Arial" pitchFamily="-65" charset="0"/>
                </a:rPr>
                <a:t>Excellence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65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37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D101650-46AD-594B-B279-29603C2E70FF}"/>
              </a:ext>
            </a:extLst>
          </p:cNvPr>
          <p:cNvSpPr/>
          <p:nvPr/>
        </p:nvSpPr>
        <p:spPr bwMode="auto">
          <a:xfrm>
            <a:off x="467544" y="1275606"/>
            <a:ext cx="1872208" cy="2376264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3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</a:rPr>
              <a:t>Classifying needs</a:t>
            </a:r>
          </a:p>
        </p:txBody>
      </p: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0026F05C-C303-1249-9C5B-6B76503B4DDE}"/>
              </a:ext>
            </a:extLst>
          </p:cNvPr>
          <p:cNvGrpSpPr/>
          <p:nvPr/>
        </p:nvGrpSpPr>
        <p:grpSpPr>
          <a:xfrm>
            <a:off x="827584" y="2095563"/>
            <a:ext cx="1124910" cy="1052251"/>
            <a:chOff x="2962077" y="1197490"/>
            <a:chExt cx="3209499" cy="3002195"/>
          </a:xfrm>
        </p:grpSpPr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73928557-9D6E-5642-85F7-402807C59AC6}"/>
                </a:ext>
              </a:extLst>
            </p:cNvPr>
            <p:cNvSpPr/>
            <p:nvPr/>
          </p:nvSpPr>
          <p:spPr>
            <a:xfrm>
              <a:off x="2962077" y="1197490"/>
              <a:ext cx="3209499" cy="30008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cxnSp>
          <p:nvCxnSpPr>
            <p:cNvPr id="52" name="Gerade Verbindung 51">
              <a:extLst>
                <a:ext uri="{FF2B5EF4-FFF2-40B4-BE49-F238E27FC236}">
                  <a16:creationId xmlns:a16="http://schemas.microsoft.com/office/drawing/2014/main" id="{0DFA76B1-1591-FE46-872B-DB3CCA6B8977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 rot="16200000" flipH="1">
              <a:off x="3066378" y="2697953"/>
              <a:ext cx="3000892" cy="2572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>
              <a:extLst>
                <a:ext uri="{FF2B5EF4-FFF2-40B4-BE49-F238E27FC236}">
                  <a16:creationId xmlns:a16="http://schemas.microsoft.com/office/drawing/2014/main" id="{E6F649D4-2C68-CB40-92FF-AFE9A89D4342}"/>
                </a:ext>
              </a:extLst>
            </p:cNvPr>
            <p:cNvCxnSpPr>
              <a:stCxn id="51" idx="1"/>
              <a:endCxn id="51" idx="3"/>
            </p:cNvCxnSpPr>
            <p:nvPr/>
          </p:nvCxnSpPr>
          <p:spPr>
            <a:xfrm rot="10800000" flipH="1">
              <a:off x="2962077" y="2697939"/>
              <a:ext cx="3209499" cy="1303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0606572A-2F4D-9B46-8F90-861E5E6D30A8}"/>
                </a:ext>
              </a:extLst>
            </p:cNvPr>
            <p:cNvSpPr/>
            <p:nvPr/>
          </p:nvSpPr>
          <p:spPr>
            <a:xfrm>
              <a:off x="3746376" y="1466545"/>
              <a:ext cx="1064726" cy="1071748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 sz="1400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77B31D7-0CAA-F34C-ACFB-DDD89AECD147}"/>
                </a:ext>
              </a:extLst>
            </p:cNvPr>
            <p:cNvSpPr/>
            <p:nvPr/>
          </p:nvSpPr>
          <p:spPr>
            <a:xfrm>
              <a:off x="3131840" y="3258372"/>
              <a:ext cx="792088" cy="792088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78F332ED-A8F2-5A49-B377-336E66F804CE}"/>
                </a:ext>
              </a:extLst>
            </p:cNvPr>
            <p:cNvSpPr/>
            <p:nvPr/>
          </p:nvSpPr>
          <p:spPr>
            <a:xfrm>
              <a:off x="5636659" y="1314155"/>
              <a:ext cx="303499" cy="289149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9D995CD-176F-D442-A6AA-38F0950CF08E}"/>
                </a:ext>
              </a:extLst>
            </p:cNvPr>
            <p:cNvSpPr/>
            <p:nvPr/>
          </p:nvSpPr>
          <p:spPr>
            <a:xfrm>
              <a:off x="3131840" y="1386163"/>
              <a:ext cx="288032" cy="288032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59" name="Gruppierung 29">
              <a:extLst>
                <a:ext uri="{FF2B5EF4-FFF2-40B4-BE49-F238E27FC236}">
                  <a16:creationId xmlns:a16="http://schemas.microsoft.com/office/drawing/2014/main" id="{88C05383-9852-BC4E-B006-E973AC810BC0}"/>
                </a:ext>
              </a:extLst>
            </p:cNvPr>
            <p:cNvGrpSpPr/>
            <p:nvPr/>
          </p:nvGrpSpPr>
          <p:grpSpPr>
            <a:xfrm>
              <a:off x="3275856" y="1939765"/>
              <a:ext cx="2267993" cy="1894671"/>
              <a:chOff x="3275856" y="1939764"/>
              <a:chExt cx="2267993" cy="1894671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24BDBFBD-2216-6643-B485-CE816D5D7FD6}"/>
                  </a:ext>
                </a:extLst>
              </p:cNvPr>
              <p:cNvSpPr/>
              <p:nvPr/>
            </p:nvSpPr>
            <p:spPr>
              <a:xfrm>
                <a:off x="4880728" y="1939764"/>
                <a:ext cx="663121" cy="671689"/>
              </a:xfrm>
              <a:prstGeom prst="ellipse">
                <a:avLst/>
              </a:pr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C9FADE3-A288-2C4D-A221-F29F477D0575}"/>
                  </a:ext>
                </a:extLst>
              </p:cNvPr>
              <p:cNvSpPr/>
              <p:nvPr/>
            </p:nvSpPr>
            <p:spPr>
              <a:xfrm>
                <a:off x="4860032" y="2857024"/>
                <a:ext cx="529809" cy="545363"/>
              </a:xfrm>
              <a:prstGeom prst="ellipse">
                <a:avLst/>
              </a:pr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68F4458F-EBE4-1C4D-9930-61BC592975E2}"/>
                  </a:ext>
                </a:extLst>
              </p:cNvPr>
              <p:cNvSpPr/>
              <p:nvPr/>
            </p:nvSpPr>
            <p:spPr>
              <a:xfrm>
                <a:off x="3923928" y="2623696"/>
                <a:ext cx="792088" cy="778691"/>
              </a:xfrm>
              <a:prstGeom prst="ellipse">
                <a:avLst/>
              </a:pr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0B4A40F4-41D8-BB4A-9783-3913D2D1E91D}"/>
                  </a:ext>
                </a:extLst>
              </p:cNvPr>
              <p:cNvSpPr/>
              <p:nvPr/>
            </p:nvSpPr>
            <p:spPr>
              <a:xfrm>
                <a:off x="3275856" y="2754315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A469A2A2-AD4C-2343-B2D8-4ECB3C6835DB}"/>
                  </a:ext>
                </a:extLst>
              </p:cNvPr>
              <p:cNvSpPr/>
              <p:nvPr/>
            </p:nvSpPr>
            <p:spPr>
              <a:xfrm>
                <a:off x="4139952" y="354640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 w="1270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A14CF5E-6218-E940-BAC3-1A7257A74BCA}"/>
              </a:ext>
            </a:extLst>
          </p:cNvPr>
          <p:cNvGrpSpPr/>
          <p:nvPr/>
        </p:nvGrpSpPr>
        <p:grpSpPr>
          <a:xfrm>
            <a:off x="2627784" y="1275606"/>
            <a:ext cx="1872208" cy="2376264"/>
            <a:chOff x="2599848" y="1491630"/>
            <a:chExt cx="1872208" cy="2376264"/>
          </a:xfrm>
        </p:grpSpPr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F612801E-5CC1-A847-8B27-05EFBED043BA}"/>
                </a:ext>
              </a:extLst>
            </p:cNvPr>
            <p:cNvSpPr/>
            <p:nvPr/>
          </p:nvSpPr>
          <p:spPr bwMode="auto">
            <a:xfrm>
              <a:off x="2599848" y="1491630"/>
              <a:ext cx="1872208" cy="2376264"/>
            </a:xfrm>
            <a:prstGeom prst="rect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3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65" charset="0"/>
                </a:rPr>
                <a:t>Hiring scenarios definition</a:t>
              </a:r>
            </a:p>
          </p:txBody>
        </p:sp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25B8D5F7-1C4F-D949-9F7E-7A4C6122C7D4}"/>
                </a:ext>
              </a:extLst>
            </p:cNvPr>
            <p:cNvSpPr/>
            <p:nvPr/>
          </p:nvSpPr>
          <p:spPr>
            <a:xfrm>
              <a:off x="2987106" y="2311130"/>
              <a:ext cx="1124910" cy="1051794"/>
            </a:xfrm>
            <a:prstGeom prst="rect">
              <a:avLst/>
            </a:prstGeom>
            <a:noFill/>
            <a:ln w="63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cxnSp>
          <p:nvCxnSpPr>
            <p:cNvPr id="67" name="Gerade Verbindung 66">
              <a:extLst>
                <a:ext uri="{FF2B5EF4-FFF2-40B4-BE49-F238E27FC236}">
                  <a16:creationId xmlns:a16="http://schemas.microsoft.com/office/drawing/2014/main" id="{0E74DEED-050D-234D-A075-4790E74EA523}"/>
                </a:ext>
              </a:extLst>
            </p:cNvPr>
            <p:cNvCxnSpPr>
              <a:stCxn id="66" idx="0"/>
              <a:endCxn id="66" idx="2"/>
            </p:cNvCxnSpPr>
            <p:nvPr/>
          </p:nvCxnSpPr>
          <p:spPr>
            <a:xfrm>
              <a:off x="3549561" y="2311130"/>
              <a:ext cx="0" cy="1051794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>
              <a:extLst>
                <a:ext uri="{FF2B5EF4-FFF2-40B4-BE49-F238E27FC236}">
                  <a16:creationId xmlns:a16="http://schemas.microsoft.com/office/drawing/2014/main" id="{CD6A5753-6DBF-7349-96E1-F3CA84378ED4}"/>
                </a:ext>
              </a:extLst>
            </p:cNvPr>
            <p:cNvCxnSpPr>
              <a:stCxn id="66" idx="1"/>
              <a:endCxn id="66" idx="3"/>
            </p:cNvCxnSpPr>
            <p:nvPr/>
          </p:nvCxnSpPr>
          <p:spPr>
            <a:xfrm>
              <a:off x="2987106" y="2837027"/>
              <a:ext cx="1124910" cy="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CDA03E47-2195-0A4F-A8DA-7D99EA9D5CFA}"/>
                </a:ext>
              </a:extLst>
            </p:cNvPr>
            <p:cNvSpPr/>
            <p:nvPr/>
          </p:nvSpPr>
          <p:spPr>
            <a:xfrm>
              <a:off x="3029753" y="3033457"/>
              <a:ext cx="277622" cy="2776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mpd="sng">
              <a:solidFill>
                <a:srgbClr val="8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0A8D6A06-DEC6-A04F-9574-E1C239725FD2}"/>
                </a:ext>
              </a:extLst>
            </p:cNvPr>
            <p:cNvSpPr/>
            <p:nvPr/>
          </p:nvSpPr>
          <p:spPr>
            <a:xfrm>
              <a:off x="3247920" y="2405432"/>
              <a:ext cx="373180" cy="375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mpd="sng">
              <a:solidFill>
                <a:srgbClr val="8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 sz="1400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E47177E-2E76-2C4B-A415-1BA85A30B963}"/>
                </a:ext>
              </a:extLst>
            </p:cNvPr>
            <p:cNvSpPr/>
            <p:nvPr/>
          </p:nvSpPr>
          <p:spPr>
            <a:xfrm>
              <a:off x="3029753" y="2377260"/>
              <a:ext cx="100953" cy="1009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mpd="sng">
              <a:solidFill>
                <a:srgbClr val="8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FA9759C2-BECC-304F-9FBF-70A2D0FAD2AB}"/>
                </a:ext>
              </a:extLst>
            </p:cNvPr>
            <p:cNvSpPr/>
            <p:nvPr/>
          </p:nvSpPr>
          <p:spPr>
            <a:xfrm>
              <a:off x="3907677" y="2352021"/>
              <a:ext cx="106375" cy="10134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mpd="sng">
              <a:solidFill>
                <a:srgbClr val="8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>
                <a:solidFill>
                  <a:schemeClr val="bg1">
                    <a:lumMod val="95000"/>
                  </a:schemeClr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F14A8318-2988-EC47-9A98-0BAAA9D4409C}"/>
              </a:ext>
            </a:extLst>
          </p:cNvPr>
          <p:cNvGrpSpPr/>
          <p:nvPr/>
        </p:nvGrpSpPr>
        <p:grpSpPr>
          <a:xfrm>
            <a:off x="4732152" y="1279117"/>
            <a:ext cx="1872208" cy="2376264"/>
            <a:chOff x="4732152" y="1495141"/>
            <a:chExt cx="1872208" cy="2376264"/>
          </a:xfrm>
        </p:grpSpPr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C0F6B697-E841-4547-AA56-610CB13438D2}"/>
                </a:ext>
              </a:extLst>
            </p:cNvPr>
            <p:cNvSpPr/>
            <p:nvPr/>
          </p:nvSpPr>
          <p:spPr bwMode="auto">
            <a:xfrm>
              <a:off x="4732152" y="1495141"/>
              <a:ext cx="1872208" cy="2376264"/>
            </a:xfrm>
            <a:prstGeom prst="rect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3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65" charset="0"/>
                </a:rPr>
                <a:t>Definition of approaches</a:t>
              </a:r>
            </a:p>
          </p:txBody>
        </p:sp>
        <p:grpSp>
          <p:nvGrpSpPr>
            <p:cNvPr id="84" name="Gruppieren 83">
              <a:extLst>
                <a:ext uri="{FF2B5EF4-FFF2-40B4-BE49-F238E27FC236}">
                  <a16:creationId xmlns:a16="http://schemas.microsoft.com/office/drawing/2014/main" id="{B456DD08-D16A-D946-B684-604DE7049617}"/>
                </a:ext>
              </a:extLst>
            </p:cNvPr>
            <p:cNvGrpSpPr/>
            <p:nvPr/>
          </p:nvGrpSpPr>
          <p:grpSpPr>
            <a:xfrm>
              <a:off x="4860032" y="2331654"/>
              <a:ext cx="1603147" cy="891393"/>
              <a:chOff x="179512" y="915566"/>
              <a:chExt cx="6696744" cy="3723568"/>
            </a:xfrm>
          </p:grpSpPr>
          <p:sp>
            <p:nvSpPr>
              <p:cNvPr id="85" name="Rechteck 84">
                <a:extLst>
                  <a:ext uri="{FF2B5EF4-FFF2-40B4-BE49-F238E27FC236}">
                    <a16:creationId xmlns:a16="http://schemas.microsoft.com/office/drawing/2014/main" id="{847B23A4-B49D-D34B-84AA-AE309D5E35A4}"/>
                  </a:ext>
                </a:extLst>
              </p:cNvPr>
              <p:cNvSpPr/>
              <p:nvPr/>
            </p:nvSpPr>
            <p:spPr>
              <a:xfrm>
                <a:off x="179512" y="1310986"/>
                <a:ext cx="792088" cy="719768"/>
              </a:xfrm>
              <a:prstGeom prst="rect">
                <a:avLst/>
              </a:prstGeom>
              <a:noFill/>
              <a:ln w="635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cxnSp>
            <p:nvCxnSpPr>
              <p:cNvPr id="86" name="Gerade Verbindung 85">
                <a:extLst>
                  <a:ext uri="{FF2B5EF4-FFF2-40B4-BE49-F238E27FC236}">
                    <a16:creationId xmlns:a16="http://schemas.microsoft.com/office/drawing/2014/main" id="{77F912E0-946C-684C-A361-48AEB40D887A}"/>
                  </a:ext>
                </a:extLst>
              </p:cNvPr>
              <p:cNvCxnSpPr>
                <a:stCxn id="85" idx="0"/>
                <a:endCxn id="85" idx="2"/>
              </p:cNvCxnSpPr>
              <p:nvPr/>
            </p:nvCxnSpPr>
            <p:spPr>
              <a:xfrm rot="16200000" flipH="1">
                <a:off x="215675" y="1670866"/>
                <a:ext cx="719768" cy="635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440E156E-F1AD-6E4E-ACD5-2398568A2436}"/>
                  </a:ext>
                </a:extLst>
              </p:cNvPr>
              <p:cNvSpPr/>
              <p:nvPr/>
            </p:nvSpPr>
            <p:spPr>
              <a:xfrm>
                <a:off x="272067" y="1743035"/>
                <a:ext cx="195483" cy="189983"/>
              </a:xfrm>
              <a:prstGeom prst="ellipse">
                <a:avLst/>
              </a:prstGeom>
              <a:solidFill>
                <a:srgbClr val="800000"/>
              </a:solidFill>
              <a:ln w="6350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cxnSp>
            <p:nvCxnSpPr>
              <p:cNvPr id="88" name="Gerade Verbindung 87">
                <a:extLst>
                  <a:ext uri="{FF2B5EF4-FFF2-40B4-BE49-F238E27FC236}">
                    <a16:creationId xmlns:a16="http://schemas.microsoft.com/office/drawing/2014/main" id="{5266FAF6-AAAA-DB48-99A0-4A58FBEB2563}"/>
                  </a:ext>
                </a:extLst>
              </p:cNvPr>
              <p:cNvCxnSpPr>
                <a:stCxn id="85" idx="1"/>
                <a:endCxn id="85" idx="3"/>
              </p:cNvCxnSpPr>
              <p:nvPr/>
            </p:nvCxnSpPr>
            <p:spPr>
              <a:xfrm>
                <a:off x="179512" y="1670868"/>
                <a:ext cx="792088" cy="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Rechteck 88">
                <a:extLst>
                  <a:ext uri="{FF2B5EF4-FFF2-40B4-BE49-F238E27FC236}">
                    <a16:creationId xmlns:a16="http://schemas.microsoft.com/office/drawing/2014/main" id="{7AABC910-912F-1640-819A-4DF78CBA9051}"/>
                  </a:ext>
                </a:extLst>
              </p:cNvPr>
              <p:cNvSpPr/>
              <p:nvPr/>
            </p:nvSpPr>
            <p:spPr>
              <a:xfrm>
                <a:off x="179513" y="3039180"/>
                <a:ext cx="792088" cy="719767"/>
              </a:xfrm>
              <a:prstGeom prst="rect">
                <a:avLst/>
              </a:prstGeom>
              <a:noFill/>
              <a:ln w="635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cxnSp>
            <p:nvCxnSpPr>
              <p:cNvPr id="90" name="Gerade Verbindung 89">
                <a:extLst>
                  <a:ext uri="{FF2B5EF4-FFF2-40B4-BE49-F238E27FC236}">
                    <a16:creationId xmlns:a16="http://schemas.microsoft.com/office/drawing/2014/main" id="{55415718-0A0B-B247-AC96-341B190F25B0}"/>
                  </a:ext>
                </a:extLst>
              </p:cNvPr>
              <p:cNvCxnSpPr>
                <a:stCxn id="89" idx="0"/>
                <a:endCxn id="89" idx="2"/>
              </p:cNvCxnSpPr>
              <p:nvPr/>
            </p:nvCxnSpPr>
            <p:spPr>
              <a:xfrm rot="16200000" flipH="1">
                <a:off x="215680" y="3399058"/>
                <a:ext cx="719767" cy="635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Gerade Verbindung 90">
                <a:extLst>
                  <a:ext uri="{FF2B5EF4-FFF2-40B4-BE49-F238E27FC236}">
                    <a16:creationId xmlns:a16="http://schemas.microsoft.com/office/drawing/2014/main" id="{473ECB2F-1800-BA41-98FA-5B552C623CCA}"/>
                  </a:ext>
                </a:extLst>
              </p:cNvPr>
              <p:cNvCxnSpPr>
                <a:stCxn id="89" idx="1"/>
                <a:endCxn id="89" idx="3"/>
              </p:cNvCxnSpPr>
              <p:nvPr/>
            </p:nvCxnSpPr>
            <p:spPr>
              <a:xfrm rot="10800000" flipH="1">
                <a:off x="179513" y="3399060"/>
                <a:ext cx="792088" cy="312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BE700BCA-B6DB-C649-89CE-00FD1075915C}"/>
                  </a:ext>
                </a:extLst>
              </p:cNvPr>
              <p:cNvSpPr/>
              <p:nvPr/>
            </p:nvSpPr>
            <p:spPr>
              <a:xfrm>
                <a:off x="221416" y="3084431"/>
                <a:ext cx="104785" cy="104763"/>
              </a:xfrm>
              <a:prstGeom prst="ellipse">
                <a:avLst/>
              </a:prstGeom>
              <a:solidFill>
                <a:srgbClr val="800000"/>
              </a:solidFill>
              <a:ln w="6350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3" name="Rechteck 92">
                <a:extLst>
                  <a:ext uri="{FF2B5EF4-FFF2-40B4-BE49-F238E27FC236}">
                    <a16:creationId xmlns:a16="http://schemas.microsoft.com/office/drawing/2014/main" id="{4BA41253-1D1A-124D-BB37-29C82D5545C6}"/>
                  </a:ext>
                </a:extLst>
              </p:cNvPr>
              <p:cNvSpPr/>
              <p:nvPr/>
            </p:nvSpPr>
            <p:spPr>
              <a:xfrm>
                <a:off x="179512" y="3903276"/>
                <a:ext cx="792088" cy="719767"/>
              </a:xfrm>
              <a:prstGeom prst="rect">
                <a:avLst/>
              </a:prstGeom>
              <a:noFill/>
              <a:ln w="635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cxnSp>
            <p:nvCxnSpPr>
              <p:cNvPr id="94" name="Gerade Verbindung 93">
                <a:extLst>
                  <a:ext uri="{FF2B5EF4-FFF2-40B4-BE49-F238E27FC236}">
                    <a16:creationId xmlns:a16="http://schemas.microsoft.com/office/drawing/2014/main" id="{C1870ACC-A285-B94D-8ADC-2AAF7D349C19}"/>
                  </a:ext>
                </a:extLst>
              </p:cNvPr>
              <p:cNvCxnSpPr>
                <a:stCxn id="93" idx="0"/>
                <a:endCxn id="93" idx="2"/>
              </p:cNvCxnSpPr>
              <p:nvPr/>
            </p:nvCxnSpPr>
            <p:spPr>
              <a:xfrm rot="16200000" flipH="1">
                <a:off x="215679" y="4263154"/>
                <a:ext cx="719767" cy="635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Gerade Verbindung 94">
                <a:extLst>
                  <a:ext uri="{FF2B5EF4-FFF2-40B4-BE49-F238E27FC236}">
                    <a16:creationId xmlns:a16="http://schemas.microsoft.com/office/drawing/2014/main" id="{F4F4DA03-7782-F749-B023-2C42D0A18D55}"/>
                  </a:ext>
                </a:extLst>
              </p:cNvPr>
              <p:cNvCxnSpPr>
                <a:stCxn id="93" idx="1"/>
                <a:endCxn id="93" idx="3"/>
              </p:cNvCxnSpPr>
              <p:nvPr/>
            </p:nvCxnSpPr>
            <p:spPr>
              <a:xfrm rot="10800000" flipH="1">
                <a:off x="179512" y="4263156"/>
                <a:ext cx="792088" cy="312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937ACDFB-A01D-F744-88DE-832F967B322F}"/>
                  </a:ext>
                </a:extLst>
              </p:cNvPr>
              <p:cNvSpPr/>
              <p:nvPr/>
            </p:nvSpPr>
            <p:spPr>
              <a:xfrm>
                <a:off x="833091" y="3948527"/>
                <a:ext cx="104785" cy="104763"/>
              </a:xfrm>
              <a:prstGeom prst="ellipse">
                <a:avLst/>
              </a:prstGeom>
              <a:solidFill>
                <a:srgbClr val="800000"/>
              </a:solidFill>
              <a:ln w="6350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7" name="Rechteck 96">
                <a:extLst>
                  <a:ext uri="{FF2B5EF4-FFF2-40B4-BE49-F238E27FC236}">
                    <a16:creationId xmlns:a16="http://schemas.microsoft.com/office/drawing/2014/main" id="{A0B92C1B-1372-E842-9B6A-1CFE0A05D132}"/>
                  </a:ext>
                </a:extLst>
              </p:cNvPr>
              <p:cNvSpPr/>
              <p:nvPr/>
            </p:nvSpPr>
            <p:spPr>
              <a:xfrm>
                <a:off x="179512" y="2175082"/>
                <a:ext cx="792088" cy="719768"/>
              </a:xfrm>
              <a:prstGeom prst="rect">
                <a:avLst/>
              </a:prstGeom>
              <a:noFill/>
              <a:ln w="635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cxnSp>
            <p:nvCxnSpPr>
              <p:cNvPr id="98" name="Gerade Verbindung 97">
                <a:extLst>
                  <a:ext uri="{FF2B5EF4-FFF2-40B4-BE49-F238E27FC236}">
                    <a16:creationId xmlns:a16="http://schemas.microsoft.com/office/drawing/2014/main" id="{88549A51-ACEE-0D47-BE5A-C0C8CC27CA52}"/>
                  </a:ext>
                </a:extLst>
              </p:cNvPr>
              <p:cNvCxnSpPr>
                <a:stCxn id="97" idx="0"/>
                <a:endCxn id="97" idx="2"/>
              </p:cNvCxnSpPr>
              <p:nvPr/>
            </p:nvCxnSpPr>
            <p:spPr>
              <a:xfrm rot="16200000" flipH="1">
                <a:off x="215675" y="2534962"/>
                <a:ext cx="719768" cy="635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2FD5B940-59A7-A84A-9693-4B788CAE4F1F}"/>
                  </a:ext>
                </a:extLst>
              </p:cNvPr>
              <p:cNvSpPr/>
              <p:nvPr/>
            </p:nvSpPr>
            <p:spPr>
              <a:xfrm>
                <a:off x="238826" y="2223349"/>
                <a:ext cx="267491" cy="261991"/>
              </a:xfrm>
              <a:prstGeom prst="ellipse">
                <a:avLst/>
              </a:prstGeom>
              <a:solidFill>
                <a:srgbClr val="800000"/>
              </a:solidFill>
              <a:ln w="6350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cxnSp>
            <p:nvCxnSpPr>
              <p:cNvPr id="100" name="Gerade Verbindung 99">
                <a:extLst>
                  <a:ext uri="{FF2B5EF4-FFF2-40B4-BE49-F238E27FC236}">
                    <a16:creationId xmlns:a16="http://schemas.microsoft.com/office/drawing/2014/main" id="{C89DF4A1-4B8B-F748-9C24-7978DED8E0AB}"/>
                  </a:ext>
                </a:extLst>
              </p:cNvPr>
              <p:cNvCxnSpPr>
                <a:stCxn id="97" idx="1"/>
                <a:endCxn id="97" idx="3"/>
              </p:cNvCxnSpPr>
              <p:nvPr/>
            </p:nvCxnSpPr>
            <p:spPr>
              <a:xfrm>
                <a:off x="179512" y="2534964"/>
                <a:ext cx="792088" cy="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Gerade Verbindung 100">
                <a:extLst>
                  <a:ext uri="{FF2B5EF4-FFF2-40B4-BE49-F238E27FC236}">
                    <a16:creationId xmlns:a16="http://schemas.microsoft.com/office/drawing/2014/main" id="{DE813442-04E1-4C40-AEF5-7ECB1AF7281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85791" y="2095501"/>
                <a:ext cx="5776845" cy="0"/>
              </a:xfrm>
              <a:prstGeom prst="line">
                <a:avLst/>
              </a:prstGeom>
              <a:solidFill>
                <a:srgbClr val="DDDDDD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cxnSp>
            <p:nvCxnSpPr>
              <p:cNvPr id="102" name="Gerade Verbindung 101">
                <a:extLst>
                  <a:ext uri="{FF2B5EF4-FFF2-40B4-BE49-F238E27FC236}">
                    <a16:creationId xmlns:a16="http://schemas.microsoft.com/office/drawing/2014/main" id="{CB36447B-293C-4441-9806-BD7B722BE3A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087725" y="2948849"/>
                <a:ext cx="5788531" cy="3901"/>
              </a:xfrm>
              <a:prstGeom prst="line">
                <a:avLst/>
              </a:prstGeom>
              <a:solidFill>
                <a:srgbClr val="DDDDDD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cxnSp>
            <p:nvCxnSpPr>
              <p:cNvPr id="103" name="Gerade Verbindung 102">
                <a:extLst>
                  <a:ext uri="{FF2B5EF4-FFF2-40B4-BE49-F238E27FC236}">
                    <a16:creationId xmlns:a16="http://schemas.microsoft.com/office/drawing/2014/main" id="{28F37242-4E3A-8C49-8455-C50BCF2C52B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87725" y="3817938"/>
                <a:ext cx="5788531" cy="0"/>
              </a:xfrm>
              <a:prstGeom prst="line">
                <a:avLst/>
              </a:prstGeom>
              <a:solidFill>
                <a:srgbClr val="DDDDDD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cxnSp>
            <p:nvCxnSpPr>
              <p:cNvPr id="104" name="Gerade Verbindung 103">
                <a:extLst>
                  <a:ext uri="{FF2B5EF4-FFF2-40B4-BE49-F238E27FC236}">
                    <a16:creationId xmlns:a16="http://schemas.microsoft.com/office/drawing/2014/main" id="{65EDE445-DF67-4444-BC85-209DB136EEB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085791" y="1243241"/>
                <a:ext cx="5776845" cy="2947"/>
              </a:xfrm>
              <a:prstGeom prst="line">
                <a:avLst/>
              </a:prstGeom>
              <a:solidFill>
                <a:srgbClr val="DDDDDD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cxnSp>
            <p:nvCxnSpPr>
              <p:cNvPr id="105" name="Gerade Verbindung 104">
                <a:extLst>
                  <a:ext uri="{FF2B5EF4-FFF2-40B4-BE49-F238E27FC236}">
                    <a16:creationId xmlns:a16="http://schemas.microsoft.com/office/drawing/2014/main" id="{9C227060-1955-F147-8797-83A56682B4A9}"/>
                  </a:ext>
                </a:extLst>
              </p:cNvPr>
              <p:cNvCxnSpPr/>
              <p:nvPr/>
            </p:nvCxnSpPr>
            <p:spPr bwMode="auto">
              <a:xfrm flipV="1">
                <a:off x="1835696" y="950944"/>
                <a:ext cx="0" cy="3672408"/>
              </a:xfrm>
              <a:prstGeom prst="line">
                <a:avLst/>
              </a:prstGeom>
              <a:solidFill>
                <a:srgbClr val="DDDDDD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cxnSp>
            <p:nvCxnSpPr>
              <p:cNvPr id="106" name="Gerade Verbindung 105">
                <a:extLst>
                  <a:ext uri="{FF2B5EF4-FFF2-40B4-BE49-F238E27FC236}">
                    <a16:creationId xmlns:a16="http://schemas.microsoft.com/office/drawing/2014/main" id="{E1F40276-CD8C-F140-89C5-252D1ED3695D}"/>
                  </a:ext>
                </a:extLst>
              </p:cNvPr>
              <p:cNvCxnSpPr/>
              <p:nvPr/>
            </p:nvCxnSpPr>
            <p:spPr bwMode="auto">
              <a:xfrm flipV="1">
                <a:off x="2699792" y="966726"/>
                <a:ext cx="0" cy="3672408"/>
              </a:xfrm>
              <a:prstGeom prst="line">
                <a:avLst/>
              </a:prstGeom>
              <a:solidFill>
                <a:srgbClr val="DDDDDD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cxnSp>
            <p:nvCxnSpPr>
              <p:cNvPr id="107" name="Gerade Verbindung 106">
                <a:extLst>
                  <a:ext uri="{FF2B5EF4-FFF2-40B4-BE49-F238E27FC236}">
                    <a16:creationId xmlns:a16="http://schemas.microsoft.com/office/drawing/2014/main" id="{EEB0A076-637D-1747-87B5-9980CEFB41CE}"/>
                  </a:ext>
                </a:extLst>
              </p:cNvPr>
              <p:cNvCxnSpPr/>
              <p:nvPr/>
            </p:nvCxnSpPr>
            <p:spPr bwMode="auto">
              <a:xfrm flipV="1">
                <a:off x="3563888" y="950944"/>
                <a:ext cx="0" cy="3672408"/>
              </a:xfrm>
              <a:prstGeom prst="line">
                <a:avLst/>
              </a:prstGeom>
              <a:solidFill>
                <a:srgbClr val="DDDDDD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cxnSp>
            <p:nvCxnSpPr>
              <p:cNvPr id="108" name="Gerade Verbindung 107">
                <a:extLst>
                  <a:ext uri="{FF2B5EF4-FFF2-40B4-BE49-F238E27FC236}">
                    <a16:creationId xmlns:a16="http://schemas.microsoft.com/office/drawing/2014/main" id="{DCF8678E-3A4E-F645-A3EA-121CEE37F2EF}"/>
                  </a:ext>
                </a:extLst>
              </p:cNvPr>
              <p:cNvCxnSpPr/>
              <p:nvPr/>
            </p:nvCxnSpPr>
            <p:spPr bwMode="auto">
              <a:xfrm flipV="1">
                <a:off x="4427984" y="950944"/>
                <a:ext cx="0" cy="3672408"/>
              </a:xfrm>
              <a:prstGeom prst="line">
                <a:avLst/>
              </a:prstGeom>
              <a:solidFill>
                <a:srgbClr val="DDDDDD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cxnSp>
            <p:nvCxnSpPr>
              <p:cNvPr id="109" name="Gerade Verbindung 108">
                <a:extLst>
                  <a:ext uri="{FF2B5EF4-FFF2-40B4-BE49-F238E27FC236}">
                    <a16:creationId xmlns:a16="http://schemas.microsoft.com/office/drawing/2014/main" id="{DE9321B4-1C42-694E-8AD5-C22E473BC61B}"/>
                  </a:ext>
                </a:extLst>
              </p:cNvPr>
              <p:cNvCxnSpPr/>
              <p:nvPr/>
            </p:nvCxnSpPr>
            <p:spPr bwMode="auto">
              <a:xfrm flipV="1">
                <a:off x="5220072" y="950944"/>
                <a:ext cx="0" cy="3672408"/>
              </a:xfrm>
              <a:prstGeom prst="line">
                <a:avLst/>
              </a:prstGeom>
              <a:solidFill>
                <a:srgbClr val="DDDDDD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cxnSp>
            <p:nvCxnSpPr>
              <p:cNvPr id="110" name="Gerade Verbindung 109">
                <a:extLst>
                  <a:ext uri="{FF2B5EF4-FFF2-40B4-BE49-F238E27FC236}">
                    <a16:creationId xmlns:a16="http://schemas.microsoft.com/office/drawing/2014/main" id="{997E20D3-273D-4343-A342-EF7D668B9E3E}"/>
                  </a:ext>
                </a:extLst>
              </p:cNvPr>
              <p:cNvCxnSpPr/>
              <p:nvPr/>
            </p:nvCxnSpPr>
            <p:spPr bwMode="auto">
              <a:xfrm flipV="1">
                <a:off x="6156176" y="915566"/>
                <a:ext cx="0" cy="3672408"/>
              </a:xfrm>
              <a:prstGeom prst="line">
                <a:avLst/>
              </a:prstGeom>
              <a:solidFill>
                <a:srgbClr val="DDDDDD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30735363-6D86-CE42-8074-33144983A4F8}"/>
                  </a:ext>
                </a:extLst>
              </p:cNvPr>
              <p:cNvSpPr/>
              <p:nvPr/>
            </p:nvSpPr>
            <p:spPr>
              <a:xfrm>
                <a:off x="1290617" y="1491630"/>
                <a:ext cx="267491" cy="2619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A1EC6E2B-8A9A-1C4C-8450-A3D414686327}"/>
                  </a:ext>
                </a:extLst>
              </p:cNvPr>
              <p:cNvSpPr/>
              <p:nvPr/>
            </p:nvSpPr>
            <p:spPr>
              <a:xfrm>
                <a:off x="1991547" y="1382992"/>
                <a:ext cx="579438" cy="55082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3" name="Rechteck 112">
                <a:extLst>
                  <a:ext uri="{FF2B5EF4-FFF2-40B4-BE49-F238E27FC236}">
                    <a16:creationId xmlns:a16="http://schemas.microsoft.com/office/drawing/2014/main" id="{B64E6687-5CF1-C342-A3D8-8BBD8F355CCC}"/>
                  </a:ext>
                </a:extLst>
              </p:cNvPr>
              <p:cNvSpPr/>
              <p:nvPr/>
            </p:nvSpPr>
            <p:spPr bwMode="auto">
              <a:xfrm>
                <a:off x="5233957" y="1631796"/>
                <a:ext cx="864096" cy="432048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  <a:round/>
                <a:headEnd type="none" w="med" len="med"/>
                <a:tailEnd type="triangle" w="lg" len="lg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000" b="0" i="0" u="none" strike="noStrike" cap="none" normalizeH="0" baseline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latin typeface="Arial" pitchFamily="-65" charset="0"/>
                </a:endParaRPr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66E33479-7EF9-5B4F-B0FD-B4F3AC9A1D09}"/>
                  </a:ext>
                </a:extLst>
              </p:cNvPr>
              <p:cNvSpPr/>
              <p:nvPr/>
            </p:nvSpPr>
            <p:spPr>
              <a:xfrm>
                <a:off x="5552974" y="1491630"/>
                <a:ext cx="267491" cy="2619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0C52D5D3-939D-DF4E-9EFD-BDCFAD571668}"/>
                  </a:ext>
                </a:extLst>
              </p:cNvPr>
              <p:cNvSpPr/>
              <p:nvPr/>
            </p:nvSpPr>
            <p:spPr>
              <a:xfrm>
                <a:off x="4668981" y="1491630"/>
                <a:ext cx="267491" cy="2619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AEED8276-B693-B140-A7D2-AB3CA47FAEA7}"/>
                  </a:ext>
                </a:extLst>
              </p:cNvPr>
              <p:cNvSpPr/>
              <p:nvPr/>
            </p:nvSpPr>
            <p:spPr>
              <a:xfrm>
                <a:off x="1134644" y="2222266"/>
                <a:ext cx="579439" cy="55082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7B4B7441-7C57-0B43-BE79-944F67523E30}"/>
                  </a:ext>
                </a:extLst>
              </p:cNvPr>
              <p:cNvSpPr/>
              <p:nvPr/>
            </p:nvSpPr>
            <p:spPr>
              <a:xfrm>
                <a:off x="2987824" y="2391104"/>
                <a:ext cx="267491" cy="2619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800EF8BE-97CF-DC45-A095-F90947BF2477}"/>
                  </a:ext>
                </a:extLst>
              </p:cNvPr>
              <p:cNvSpPr/>
              <p:nvPr/>
            </p:nvSpPr>
            <p:spPr>
              <a:xfrm>
                <a:off x="2100755" y="2280076"/>
                <a:ext cx="371174" cy="35467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FB7704CF-F4BA-C948-A78E-5DEDA81F1CB1}"/>
                  </a:ext>
                </a:extLst>
              </p:cNvPr>
              <p:cNvSpPr/>
              <p:nvPr/>
            </p:nvSpPr>
            <p:spPr>
              <a:xfrm>
                <a:off x="4499992" y="2222668"/>
                <a:ext cx="579438" cy="55082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26244522-AFE8-B249-B42D-773DBAC6F772}"/>
                  </a:ext>
                </a:extLst>
              </p:cNvPr>
              <p:cNvSpPr/>
              <p:nvPr/>
            </p:nvSpPr>
            <p:spPr>
              <a:xfrm>
                <a:off x="6375729" y="2283718"/>
                <a:ext cx="395765" cy="37622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6A20B450-D6C8-924D-9A42-DA238A4F8C67}"/>
                  </a:ext>
                </a:extLst>
              </p:cNvPr>
              <p:cNvSpPr/>
              <p:nvPr/>
            </p:nvSpPr>
            <p:spPr>
              <a:xfrm>
                <a:off x="5405145" y="2225156"/>
                <a:ext cx="579438" cy="55082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416E2E25-1E0A-5D4D-A51B-C6EDF305375A}"/>
                  </a:ext>
                </a:extLst>
              </p:cNvPr>
              <p:cNvSpPr/>
              <p:nvPr/>
            </p:nvSpPr>
            <p:spPr>
              <a:xfrm>
                <a:off x="1262019" y="3171280"/>
                <a:ext cx="348602" cy="33709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6EAC9062-A780-1644-8A3F-257C2BF34C07}"/>
                  </a:ext>
                </a:extLst>
              </p:cNvPr>
              <p:cNvSpPr/>
              <p:nvPr/>
            </p:nvSpPr>
            <p:spPr>
              <a:xfrm>
                <a:off x="2843808" y="3071497"/>
                <a:ext cx="579438" cy="55082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2D2ED7C7-DC3C-F740-A101-31F0C7E68485}"/>
                  </a:ext>
                </a:extLst>
              </p:cNvPr>
              <p:cNvSpPr/>
              <p:nvPr/>
            </p:nvSpPr>
            <p:spPr>
              <a:xfrm>
                <a:off x="2100286" y="3158227"/>
                <a:ext cx="371174" cy="35467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F7C29694-0FBA-6C47-9AEA-57A65E2B1E0D}"/>
                  </a:ext>
                </a:extLst>
              </p:cNvPr>
              <p:cNvSpPr/>
              <p:nvPr/>
            </p:nvSpPr>
            <p:spPr>
              <a:xfrm>
                <a:off x="3815814" y="3158227"/>
                <a:ext cx="371174" cy="35467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AC0FAC30-981D-3D43-A64C-A67DCB69854C}"/>
                  </a:ext>
                </a:extLst>
              </p:cNvPr>
              <p:cNvSpPr/>
              <p:nvPr/>
            </p:nvSpPr>
            <p:spPr>
              <a:xfrm>
                <a:off x="6290033" y="3075292"/>
                <a:ext cx="570552" cy="52576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2AFDD7CB-B990-DE4D-AB8C-4E780645DF4F}"/>
                  </a:ext>
                </a:extLst>
              </p:cNvPr>
              <p:cNvSpPr/>
              <p:nvPr/>
            </p:nvSpPr>
            <p:spPr>
              <a:xfrm>
                <a:off x="5499188" y="3144298"/>
                <a:ext cx="435341" cy="41384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38E15F35-14F0-6E43-BF1F-7E38EC21CB19}"/>
                  </a:ext>
                </a:extLst>
              </p:cNvPr>
              <p:cNvSpPr/>
              <p:nvPr/>
            </p:nvSpPr>
            <p:spPr>
              <a:xfrm>
                <a:off x="3707904" y="3903274"/>
                <a:ext cx="579438" cy="55082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89532BAA-7524-AE40-A76D-A73EF210EBC9}"/>
                  </a:ext>
                </a:extLst>
              </p:cNvPr>
              <p:cNvSpPr/>
              <p:nvPr/>
            </p:nvSpPr>
            <p:spPr>
              <a:xfrm>
                <a:off x="2987824" y="4047290"/>
                <a:ext cx="267491" cy="2619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53946DF1-1121-5249-9300-2A338E2F9DC5}"/>
                  </a:ext>
                </a:extLst>
              </p:cNvPr>
              <p:cNvSpPr/>
              <p:nvPr/>
            </p:nvSpPr>
            <p:spPr>
              <a:xfrm>
                <a:off x="6446092" y="4010258"/>
                <a:ext cx="267491" cy="2619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B10528BD-7F3F-754F-B3B6-C27C2E649A8A}"/>
                  </a:ext>
                </a:extLst>
              </p:cNvPr>
              <p:cNvSpPr/>
              <p:nvPr/>
            </p:nvSpPr>
            <p:spPr>
              <a:xfrm>
                <a:off x="5586947" y="4045200"/>
                <a:ext cx="267491" cy="2619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mpd="sng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GB">
                  <a:solidFill>
                    <a:schemeClr val="bg1">
                      <a:lumMod val="95000"/>
                    </a:schemeClr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6C1FFFD7-A511-5046-ACE8-AE1394DC7DF5}"/>
              </a:ext>
            </a:extLst>
          </p:cNvPr>
          <p:cNvGrpSpPr/>
          <p:nvPr/>
        </p:nvGrpSpPr>
        <p:grpSpPr>
          <a:xfrm>
            <a:off x="6842602" y="1275606"/>
            <a:ext cx="1872208" cy="2376264"/>
            <a:chOff x="6842602" y="1491630"/>
            <a:chExt cx="1872208" cy="2376264"/>
          </a:xfrm>
        </p:grpSpPr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0BEF738D-6915-E945-93A2-55A556870E3D}"/>
                </a:ext>
              </a:extLst>
            </p:cNvPr>
            <p:cNvSpPr/>
            <p:nvPr/>
          </p:nvSpPr>
          <p:spPr bwMode="auto">
            <a:xfrm>
              <a:off x="6842602" y="1491630"/>
              <a:ext cx="1872208" cy="2376264"/>
            </a:xfrm>
            <a:prstGeom prst="rect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3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65" charset="0"/>
                </a:rPr>
                <a:t>Operation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E82CD6B8-950E-B44C-ABC1-F80F1D87699D}"/>
                </a:ext>
              </a:extLst>
            </p:cNvPr>
            <p:cNvSpPr txBox="1"/>
            <p:nvPr/>
          </p:nvSpPr>
          <p:spPr>
            <a:xfrm>
              <a:off x="6842602" y="2139702"/>
              <a:ext cx="187220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500" b="0"/>
                <a:t>Design</a:t>
              </a:r>
            </a:p>
            <a:p>
              <a:pPr algn="ctr"/>
              <a:r>
                <a:rPr lang="en-GB" sz="1500" b="0"/>
                <a:t>Responsibilities </a:t>
              </a:r>
              <a:br>
                <a:rPr lang="en-GB" sz="1500" b="0"/>
              </a:br>
              <a:r>
                <a:rPr lang="en-GB" sz="1500" b="0"/>
                <a:t>Piloting </a:t>
              </a:r>
              <a:br>
                <a:rPr lang="en-GB" sz="1500" b="0"/>
              </a:br>
              <a:r>
                <a:rPr lang="en-GB" sz="1500" b="0"/>
                <a:t>Execution Optimization</a:t>
              </a:r>
            </a:p>
            <a:p>
              <a:pPr algn="ctr"/>
              <a:r>
                <a:rPr lang="en-GB" sz="1500" b="0"/>
                <a:t>Scaling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040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FD1FD79B-EB84-8245-B275-2CD62869E799}"/>
              </a:ext>
            </a:extLst>
          </p:cNvPr>
          <p:cNvGrpSpPr/>
          <p:nvPr/>
        </p:nvGrpSpPr>
        <p:grpSpPr>
          <a:xfrm>
            <a:off x="5004048" y="2901892"/>
            <a:ext cx="2038230" cy="1182026"/>
            <a:chOff x="5004048" y="2901892"/>
            <a:chExt cx="2038230" cy="1182026"/>
          </a:xfrm>
        </p:grpSpPr>
        <p:sp>
          <p:nvSpPr>
            <p:cNvPr id="37" name="Gleichschenkliges Dreieck 1">
              <a:extLst>
                <a:ext uri="{FF2B5EF4-FFF2-40B4-BE49-F238E27FC236}">
                  <a16:creationId xmlns:a16="http://schemas.microsoft.com/office/drawing/2014/main" id="{B650082B-087F-8A47-AA2F-BCCC9D2930D9}"/>
                </a:ext>
              </a:extLst>
            </p:cNvPr>
            <p:cNvSpPr/>
            <p:nvPr/>
          </p:nvSpPr>
          <p:spPr>
            <a:xfrm rot="16200000">
              <a:off x="5432150" y="2473790"/>
              <a:ext cx="1182026" cy="2038230"/>
            </a:xfrm>
            <a:prstGeom prst="triangle">
              <a:avLst/>
            </a:prstGeom>
            <a:pattFill prst="wd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285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b="0">
                <a:solidFill>
                  <a:srgbClr val="83060E"/>
                </a:solidFill>
              </a:endParaRPr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37EDFC9-3AAA-3242-94EC-9758D20F9B45}"/>
                </a:ext>
              </a:extLst>
            </p:cNvPr>
            <p:cNvSpPr txBox="1"/>
            <p:nvPr/>
          </p:nvSpPr>
          <p:spPr>
            <a:xfrm>
              <a:off x="6149865" y="3250914"/>
              <a:ext cx="43204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0" dirty="0">
                  <a:solidFill>
                    <a:srgbClr val="83060E"/>
                  </a:solidFill>
                </a:rPr>
                <a:t>C</a:t>
              </a: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1AD09CCD-F8A6-2343-9BE1-88CF085D4E5B}"/>
              </a:ext>
            </a:extLst>
          </p:cNvPr>
          <p:cNvGrpSpPr/>
          <p:nvPr/>
        </p:nvGrpSpPr>
        <p:grpSpPr>
          <a:xfrm>
            <a:off x="5010359" y="1030697"/>
            <a:ext cx="2038230" cy="1182026"/>
            <a:chOff x="5010359" y="1030697"/>
            <a:chExt cx="2038230" cy="1182026"/>
          </a:xfrm>
        </p:grpSpPr>
        <p:sp>
          <p:nvSpPr>
            <p:cNvPr id="35" name="Gleichschenkliges Dreieck 1">
              <a:extLst>
                <a:ext uri="{FF2B5EF4-FFF2-40B4-BE49-F238E27FC236}">
                  <a16:creationId xmlns:a16="http://schemas.microsoft.com/office/drawing/2014/main" id="{928FFC3D-2E9A-CF4E-A12C-1773D6DFD755}"/>
                </a:ext>
              </a:extLst>
            </p:cNvPr>
            <p:cNvSpPr/>
            <p:nvPr/>
          </p:nvSpPr>
          <p:spPr>
            <a:xfrm rot="16200000">
              <a:off x="5438461" y="602595"/>
              <a:ext cx="1182026" cy="2038230"/>
            </a:xfrm>
            <a:prstGeom prst="triangle">
              <a:avLst/>
            </a:prstGeom>
            <a:pattFill prst="wd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285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b="0">
                <a:solidFill>
                  <a:srgbClr val="83060E"/>
                </a:solidFill>
              </a:endParaRP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EE28E85B-DCAC-744A-8658-5F977842BA82}"/>
                </a:ext>
              </a:extLst>
            </p:cNvPr>
            <p:cNvSpPr txBox="1"/>
            <p:nvPr/>
          </p:nvSpPr>
          <p:spPr>
            <a:xfrm>
              <a:off x="6156176" y="1379719"/>
              <a:ext cx="43204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0" dirty="0">
                  <a:solidFill>
                    <a:srgbClr val="83060E"/>
                  </a:solidFill>
                </a:rPr>
                <a:t>B</a:t>
              </a:r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01FBD29D-27CA-E64A-8CDF-3D95E33D02BC}"/>
              </a:ext>
            </a:extLst>
          </p:cNvPr>
          <p:cNvGrpSpPr/>
          <p:nvPr/>
        </p:nvGrpSpPr>
        <p:grpSpPr>
          <a:xfrm>
            <a:off x="1761946" y="2405890"/>
            <a:ext cx="5286643" cy="324879"/>
            <a:chOff x="1761946" y="2405890"/>
            <a:chExt cx="5286643" cy="324879"/>
          </a:xfrm>
        </p:grpSpPr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311FC0E5-B104-0E4D-BC43-C28EAC015ABE}"/>
                </a:ext>
              </a:extLst>
            </p:cNvPr>
            <p:cNvCxnSpPr>
              <a:stCxn id="6" idx="0"/>
              <a:endCxn id="6" idx="3"/>
            </p:cNvCxnSpPr>
            <p:nvPr/>
          </p:nvCxnSpPr>
          <p:spPr>
            <a:xfrm>
              <a:off x="1761946" y="2560591"/>
              <a:ext cx="5286643" cy="0"/>
            </a:xfrm>
            <a:prstGeom prst="straightConnector1">
              <a:avLst/>
            </a:prstGeom>
            <a:ln w="12700">
              <a:solidFill>
                <a:srgbClr val="000000"/>
              </a:solidFill>
              <a:prstDash val="solid"/>
              <a:headEnd type="none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808C13E1-5664-434A-97A9-0586A958F9E5}"/>
                </a:ext>
              </a:extLst>
            </p:cNvPr>
            <p:cNvSpPr txBox="1"/>
            <p:nvPr/>
          </p:nvSpPr>
          <p:spPr>
            <a:xfrm>
              <a:off x="4333369" y="2405890"/>
              <a:ext cx="2046988" cy="32487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1800" b="0" dirty="0">
                  <a:latin typeface="Arial"/>
                  <a:cs typeface="Arial"/>
                </a:rPr>
                <a:t>Institutionalization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460F6F7E-F1D2-914B-A714-B0A1AEB7A5CB}"/>
              </a:ext>
            </a:extLst>
          </p:cNvPr>
          <p:cNvGrpSpPr/>
          <p:nvPr/>
        </p:nvGrpSpPr>
        <p:grpSpPr>
          <a:xfrm>
            <a:off x="1741682" y="1980736"/>
            <a:ext cx="2038230" cy="1182026"/>
            <a:chOff x="1741682" y="1980736"/>
            <a:chExt cx="2038230" cy="1182026"/>
          </a:xfrm>
        </p:grpSpPr>
        <p:sp>
          <p:nvSpPr>
            <p:cNvPr id="33" name="Gleichschenkliges Dreieck 1">
              <a:extLst>
                <a:ext uri="{FF2B5EF4-FFF2-40B4-BE49-F238E27FC236}">
                  <a16:creationId xmlns:a16="http://schemas.microsoft.com/office/drawing/2014/main" id="{99EE8B0B-566B-5941-A68C-16FEEA418C53}"/>
                </a:ext>
              </a:extLst>
            </p:cNvPr>
            <p:cNvSpPr/>
            <p:nvPr/>
          </p:nvSpPr>
          <p:spPr>
            <a:xfrm rot="16200000">
              <a:off x="2169784" y="1552634"/>
              <a:ext cx="1182026" cy="2038230"/>
            </a:xfrm>
            <a:prstGeom prst="triangle">
              <a:avLst/>
            </a:prstGeom>
            <a:pattFill prst="wd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285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b="0">
                <a:solidFill>
                  <a:srgbClr val="83060E"/>
                </a:solidFill>
              </a:endParaRPr>
            </a:p>
          </p:txBody>
        </p: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8B96048B-A820-FE4A-AB29-A8DAF53423FE}"/>
                </a:ext>
              </a:extLst>
            </p:cNvPr>
            <p:cNvSpPr txBox="1"/>
            <p:nvPr/>
          </p:nvSpPr>
          <p:spPr>
            <a:xfrm>
              <a:off x="2760796" y="2329758"/>
              <a:ext cx="43204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0" dirty="0">
                  <a:solidFill>
                    <a:srgbClr val="83060E"/>
                  </a:solidFill>
                </a:rPr>
                <a:t>A</a:t>
              </a:r>
            </a:p>
          </p:txBody>
        </p:sp>
      </p:grpSp>
      <p:sp>
        <p:nvSpPr>
          <p:cNvPr id="6" name="Gleichschenkliges Dreieck 1">
            <a:extLst>
              <a:ext uri="{FF2B5EF4-FFF2-40B4-BE49-F238E27FC236}">
                <a16:creationId xmlns:a16="http://schemas.microsoft.com/office/drawing/2014/main" id="{A4B6360D-C941-9C4F-ACD6-45F7CB739961}"/>
              </a:ext>
            </a:extLst>
          </p:cNvPr>
          <p:cNvSpPr/>
          <p:nvPr/>
        </p:nvSpPr>
        <p:spPr>
          <a:xfrm rot="16200000">
            <a:off x="2872332" y="-82730"/>
            <a:ext cx="3065871" cy="5286643"/>
          </a:xfrm>
          <a:prstGeom prst="triangle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b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30514DD-AA41-8A48-BF86-8E205BE86767}"/>
              </a:ext>
            </a:extLst>
          </p:cNvPr>
          <p:cNvSpPr txBox="1"/>
          <p:nvPr/>
        </p:nvSpPr>
        <p:spPr>
          <a:xfrm>
            <a:off x="845594" y="2304537"/>
            <a:ext cx="845863" cy="587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dirty="0">
                <a:latin typeface="Arial"/>
                <a:cs typeface="Arial"/>
              </a:rPr>
              <a:t>Hire</a:t>
            </a:r>
            <a:br>
              <a:rPr lang="en-GB" sz="1800" dirty="0">
                <a:latin typeface="Arial"/>
                <a:cs typeface="Arial"/>
              </a:rPr>
            </a:br>
            <a:r>
              <a:rPr lang="en-GB" sz="1800" dirty="0">
                <a:latin typeface="Arial"/>
                <a:cs typeface="Arial"/>
              </a:rPr>
              <a:t>&amp; pay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403DB33-359B-614D-B1F4-F8CD3569D5A7}"/>
              </a:ext>
            </a:extLst>
          </p:cNvPr>
          <p:cNvSpPr txBox="1"/>
          <p:nvPr/>
        </p:nvSpPr>
        <p:spPr>
          <a:xfrm>
            <a:off x="5656441" y="339502"/>
            <a:ext cx="2713810" cy="58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Arial"/>
                <a:cs typeface="Arial"/>
              </a:rPr>
              <a:t>Central </a:t>
            </a:r>
            <a:br>
              <a:rPr lang="en-GB" sz="1800" dirty="0">
                <a:latin typeface="Arial"/>
                <a:cs typeface="Arial"/>
              </a:rPr>
            </a:br>
            <a:r>
              <a:rPr lang="en-GB" sz="1800" dirty="0">
                <a:latin typeface="Arial"/>
                <a:cs typeface="Arial"/>
              </a:rPr>
              <a:t>planning and control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1ED0BAB-946D-D24F-8E86-EB334AEDCB20}"/>
              </a:ext>
            </a:extLst>
          </p:cNvPr>
          <p:cNvSpPr txBox="1"/>
          <p:nvPr/>
        </p:nvSpPr>
        <p:spPr>
          <a:xfrm>
            <a:off x="5824121" y="4135448"/>
            <a:ext cx="2467100" cy="58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Arial"/>
                <a:cs typeface="Arial"/>
              </a:rPr>
              <a:t>People-centered </a:t>
            </a:r>
            <a:br>
              <a:rPr lang="en-GB" sz="1800" dirty="0">
                <a:latin typeface="Arial"/>
                <a:cs typeface="Arial"/>
              </a:rPr>
            </a:br>
            <a:r>
              <a:rPr lang="en-GB" sz="1800" dirty="0">
                <a:latin typeface="Arial"/>
                <a:cs typeface="Arial"/>
              </a:rPr>
              <a:t>enablement</a:t>
            </a:r>
          </a:p>
        </p:txBody>
      </p:sp>
    </p:spTree>
    <p:extLst>
      <p:ext uri="{BB962C8B-B14F-4D97-AF65-F5344CB8AC3E}">
        <p14:creationId xmlns:p14="http://schemas.microsoft.com/office/powerpoint/2010/main" val="335844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6839"/>
            <a:ext cx="7344815" cy="818727"/>
          </a:xfrm>
        </p:spPr>
        <p:txBody>
          <a:bodyPr/>
          <a:lstStyle/>
          <a:p>
            <a:r>
              <a:rPr lang="en-GB" dirty="0"/>
              <a:t>Intense Specialist Hiring Action Plan (Example)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half" idx="1"/>
          </p:nvPr>
        </p:nvSpPr>
        <p:spPr>
          <a:xfrm>
            <a:off x="467544" y="699542"/>
            <a:ext cx="3960440" cy="3996928"/>
          </a:xfrm>
        </p:spPr>
        <p:txBody>
          <a:bodyPr/>
          <a:lstStyle/>
          <a:p>
            <a:pPr>
              <a:buFont typeface="Wingdings" charset="2"/>
              <a:buChar char=""/>
            </a:pPr>
            <a:r>
              <a:rPr lang="en-GB" sz="1400" dirty="0"/>
              <a:t>Setup a project-team consisting of sourcing-experts (HR) and the business line</a:t>
            </a:r>
          </a:p>
          <a:p>
            <a:pPr>
              <a:buFont typeface="Wingdings" charset="2"/>
              <a:buChar char=""/>
            </a:pPr>
            <a:r>
              <a:rPr lang="en-GB" sz="1400" dirty="0"/>
              <a:t>Make sure, all project team members have at least 10% of their working time available for this particular specialist hiring project</a:t>
            </a:r>
          </a:p>
          <a:p>
            <a:pPr>
              <a:buFont typeface="Wingdings" charset="2"/>
              <a:buChar char=""/>
            </a:pPr>
            <a:r>
              <a:rPr lang="en-GB" sz="1400" dirty="0"/>
              <a:t>Run workshop and interviews with current job incumbents to develop a strong and job-specific EVP related to the job in question</a:t>
            </a:r>
          </a:p>
          <a:p>
            <a:pPr>
              <a:buFont typeface="Wingdings" charset="2"/>
              <a:buChar char=""/>
            </a:pPr>
            <a:r>
              <a:rPr lang="en-GB" sz="1400" dirty="0"/>
              <a:t>Together with the line, define gold criteria for selection. Focus on as few requirements as possible (competence versus potential)</a:t>
            </a:r>
          </a:p>
          <a:p>
            <a:pPr>
              <a:buFont typeface="Wingdings" charset="2"/>
              <a:buChar char=""/>
            </a:pPr>
            <a:r>
              <a:rPr lang="en-GB" sz="1400" dirty="0"/>
              <a:t>Have a referral (rolodex) workshop with line representatives to identify potential candidates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4716016" y="699542"/>
            <a:ext cx="3960441" cy="3996928"/>
          </a:xfrm>
        </p:spPr>
        <p:txBody>
          <a:bodyPr/>
          <a:lstStyle/>
          <a:p>
            <a:pPr>
              <a:buFont typeface="Wingdings" charset="2"/>
              <a:buChar char=""/>
            </a:pPr>
            <a:r>
              <a:rPr lang="en-GB" sz="1400" dirty="0"/>
              <a:t>In the project team identify relevant channels and media to attract the relevant target groups</a:t>
            </a:r>
          </a:p>
          <a:p>
            <a:pPr>
              <a:buFont typeface="Wingdings" charset="2"/>
              <a:buChar char=""/>
            </a:pPr>
            <a:r>
              <a:rPr lang="en-GB" sz="1400" dirty="0"/>
              <a:t>With the business line agree on ways and responsibilities to approach potential candidates</a:t>
            </a:r>
          </a:p>
          <a:p>
            <a:pPr>
              <a:buFont typeface="Wingdings" charset="2"/>
              <a:buChar char=""/>
            </a:pPr>
            <a:r>
              <a:rPr lang="en-GB" sz="1400" dirty="0"/>
              <a:t>Prepare selected colleagues in the business line for active sourcing activities (e.g. approaching candidates)</a:t>
            </a:r>
          </a:p>
          <a:p>
            <a:pPr>
              <a:buFont typeface="Wingdings" charset="2"/>
              <a:buChar char=""/>
            </a:pPr>
            <a:r>
              <a:rPr lang="en-GB" sz="1400" dirty="0"/>
              <a:t>Have enough time-slots for candidate-calls and interviewing reserved before sourcing activities will actually begin</a:t>
            </a:r>
          </a:p>
        </p:txBody>
      </p:sp>
    </p:spTree>
    <p:extLst>
      <p:ext uri="{BB962C8B-B14F-4D97-AF65-F5344CB8AC3E}">
        <p14:creationId xmlns:p14="http://schemas.microsoft.com/office/powerpoint/2010/main" val="131528869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5400" cap="flat" cmpd="sng" algn="ctr">
          <a:solidFill>
            <a:schemeClr val="bg2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5400" cap="flat" cmpd="sng" algn="ctr">
          <a:solidFill>
            <a:schemeClr val="bg2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44E86DF67C1448920B2CDB039FCA1E" ma:contentTypeVersion="12" ma:contentTypeDescription="Create a new document." ma:contentTypeScope="" ma:versionID="4068e08ee9f42032ae6feee777f437b5">
  <xsd:schema xmlns:xsd="http://www.w3.org/2001/XMLSchema" xmlns:xs="http://www.w3.org/2001/XMLSchema" xmlns:p="http://schemas.microsoft.com/office/2006/metadata/properties" xmlns:ns2="29b8850d-5b93-4276-beb6-6f0ab4eb9f9c" xmlns:ns3="b9b6d6f1-e443-4b32-9973-8fad49f517a2" targetNamespace="http://schemas.microsoft.com/office/2006/metadata/properties" ma:root="true" ma:fieldsID="21ba1f608616fd45caeb278daf80467f" ns2:_="" ns3:_="">
    <xsd:import namespace="29b8850d-5b93-4276-beb6-6f0ab4eb9f9c"/>
    <xsd:import namespace="b9b6d6f1-e443-4b32-9973-8fad49f517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8850d-5b93-4276-beb6-6f0ab4eb9f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b6d6f1-e443-4b32-9973-8fad49f51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4D148F-D91F-4E72-B424-FEDDCBCB5207}"/>
</file>

<file path=customXml/itemProps2.xml><?xml version="1.0" encoding="utf-8"?>
<ds:datastoreItem xmlns:ds="http://schemas.openxmlformats.org/officeDocument/2006/customXml" ds:itemID="{3CA50063-AEC9-4117-BDE5-7531E8F1C2CC}"/>
</file>

<file path=customXml/itemProps3.xml><?xml version="1.0" encoding="utf-8"?>
<ds:datastoreItem xmlns:ds="http://schemas.openxmlformats.org/officeDocument/2006/customXml" ds:itemID="{6FADAD56-DA3A-4170-8404-E5F9702C9C8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713</Words>
  <Application>Microsoft Macintosh PowerPoint</Application>
  <PresentationFormat>Bildschirmpräsentation (16:9)</PresentationFormat>
  <Paragraphs>136</Paragraphs>
  <Slides>15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Webdings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Intense Specialist Hiring Action Plan (Example)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>Hochschule Furtwangen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Prof. Dr. Armin Trost</dc:creator>
  <cp:keywords/>
  <dc:description/>
  <cp:lastModifiedBy>Armin Trost</cp:lastModifiedBy>
  <cp:revision>1216</cp:revision>
  <cp:lastPrinted>2018-08-23T09:22:58Z</cp:lastPrinted>
  <dcterms:created xsi:type="dcterms:W3CDTF">2011-03-15T07:18:29Z</dcterms:created>
  <dcterms:modified xsi:type="dcterms:W3CDTF">2020-03-09T09:57:32Z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0x0101000544E86DF67C1448920B2CDB039FCA1E</vt:lpwstr>
  </property>
</Properties>
</file>